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61" r:id="rId4"/>
    <p:sldId id="264" r:id="rId5"/>
    <p:sldId id="290" r:id="rId6"/>
    <p:sldId id="265" r:id="rId7"/>
    <p:sldId id="266" r:id="rId8"/>
    <p:sldId id="267" r:id="rId9"/>
    <p:sldId id="262" r:id="rId10"/>
    <p:sldId id="270" r:id="rId11"/>
    <p:sldId id="272" r:id="rId12"/>
    <p:sldId id="273" r:id="rId13"/>
    <p:sldId id="274" r:id="rId14"/>
    <p:sldId id="271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4" r:id="rId23"/>
    <p:sldId id="289" r:id="rId24"/>
    <p:sldId id="282" r:id="rId25"/>
    <p:sldId id="285" r:id="rId26"/>
    <p:sldId id="283" r:id="rId27"/>
    <p:sldId id="286" r:id="rId28"/>
    <p:sldId id="260" r:id="rId29"/>
    <p:sldId id="287" r:id="rId30"/>
    <p:sldId id="288" r:id="rId31"/>
    <p:sldId id="269" r:id="rId32"/>
    <p:sldId id="26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2730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DEF9B-0C20-4E7D-A7D9-A2EC63B0CCA7}" type="datetimeFigureOut">
              <a:rPr lang="en-GB" smtClean="0"/>
              <a:t>20/04/2017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DDD85-B9E2-4AA2-AD1E-2323C3B47A4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277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F9868-9664-4610-BB50-1C164E484A89}" type="datetime1">
              <a:rPr lang="en-GB" smtClean="0"/>
              <a:t>20/04/2017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02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28EE4-E571-4AD8-BE19-C23AD87A20AA}" type="datetime1">
              <a:rPr lang="en-GB" smtClean="0"/>
              <a:t>20/04/2017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38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6EA5F-8BA4-4255-B8B7-D74CABC43A88}" type="datetime1">
              <a:rPr lang="en-GB" smtClean="0"/>
              <a:t>20/04/2017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92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7F0BC-250F-4ACB-A4CA-73672A6FCB25}" type="datetime1">
              <a:rPr lang="en-GB" smtClean="0"/>
              <a:t>20/04/2017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867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A1CF0-CF3F-456E-B430-A2ACA1805454}" type="datetime1">
              <a:rPr lang="en-GB" smtClean="0"/>
              <a:t>20/04/2017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14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A554D-C701-458D-8BB4-C52FE6D60ED7}" type="datetime1">
              <a:rPr lang="en-GB" smtClean="0"/>
              <a:t>20/04/2017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2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2175-E556-48ED-BA31-AA77460D6A0D}" type="datetime1">
              <a:rPr lang="en-GB" smtClean="0"/>
              <a:t>20/04/2017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20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5723-18EE-4933-90FC-2026130D7727}" type="datetime1">
              <a:rPr lang="en-GB" smtClean="0"/>
              <a:t>20/04/2017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85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1A3E-7E87-40B0-ACD3-73AEC4578AF4}" type="datetime1">
              <a:rPr lang="en-GB" smtClean="0"/>
              <a:t>20/04/2017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78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538F-74B6-4648-9605-D3D91899AA4F}" type="datetime1">
              <a:rPr lang="en-GB" smtClean="0"/>
              <a:t>20/04/2017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66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09FB-C1BD-4DC6-B96D-0BF976F06B7D}" type="datetime1">
              <a:rPr lang="en-GB" smtClean="0"/>
              <a:t>20/04/2017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89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24929-C355-4F23-8B3B-7E2C9016689F}" type="datetime1">
              <a:rPr lang="en-GB" smtClean="0"/>
              <a:t>20/04/2017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8638A-C87D-45E3-BBFC-7A284C8077A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48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z.bayern.de/europa.elementar/Zusatz_1/europa.elementar.zusatz.pdf#page=5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irtschaftslexikon.gabler.de/Definition/ews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Standorte, Verflechtungen und regionale </a:t>
            </a:r>
            <a:r>
              <a:rPr lang="de-DE" b="1" dirty="0" smtClean="0"/>
              <a:t>Disparitäten VO 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200800" cy="2279104"/>
          </a:xfrm>
        </p:spPr>
        <p:txBody>
          <a:bodyPr>
            <a:normAutofit fontScale="55000" lnSpcReduction="20000"/>
          </a:bodyPr>
          <a:lstStyle/>
          <a:p>
            <a:r>
              <a:rPr lang="de-DE" sz="5800" b="1" dirty="0"/>
              <a:t>Makroökonomische Ungleichgewichte in der Eurozone: Entstehung, Folgen und Lösungsmöglichkeiten</a:t>
            </a:r>
            <a:endParaRPr lang="en-GB" sz="5800" dirty="0"/>
          </a:p>
          <a:p>
            <a:r>
              <a:rPr lang="de-AT" dirty="0" smtClean="0"/>
              <a:t>Dr. Christian Reiner, SS 2017</a:t>
            </a:r>
          </a:p>
          <a:p>
            <a:r>
              <a:rPr lang="de-AT" dirty="0" smtClean="0"/>
              <a:t>Lauder Business School</a:t>
            </a:r>
            <a:endParaRPr lang="en-GB" dirty="0"/>
          </a:p>
        </p:txBody>
      </p:sp>
      <p:pic>
        <p:nvPicPr>
          <p:cNvPr id="1029" name="Picture 5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667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588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Integrationsschritte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r>
              <a:rPr lang="de-AT" dirty="0" smtClean="0"/>
              <a:t>Club erweiterte sich </a:t>
            </a:r>
            <a:r>
              <a:rPr lang="de-AT" b="1" dirty="0" smtClean="0"/>
              <a:t>von 6 auf 28(27) Staaten</a:t>
            </a:r>
          </a:p>
          <a:p>
            <a:r>
              <a:rPr lang="de-AT" b="1" dirty="0" smtClean="0"/>
              <a:t>1951</a:t>
            </a:r>
            <a:r>
              <a:rPr lang="de-AT" dirty="0" smtClean="0"/>
              <a:t>: 6 Staaten gründen die </a:t>
            </a:r>
            <a:r>
              <a:rPr lang="de-AT" b="1" dirty="0" smtClean="0"/>
              <a:t>EGKS</a:t>
            </a:r>
          </a:p>
          <a:p>
            <a:r>
              <a:rPr lang="de-AT" b="1" dirty="0"/>
              <a:t>1957: Römische Verträge</a:t>
            </a:r>
            <a:r>
              <a:rPr lang="de-AT" dirty="0"/>
              <a:t>, </a:t>
            </a:r>
            <a:r>
              <a:rPr lang="de-AT" dirty="0" smtClean="0"/>
              <a:t>„Gründungsdokumente</a:t>
            </a:r>
            <a:r>
              <a:rPr lang="de-AT" dirty="0"/>
              <a:t>" der heutigen Europäischen Union (EU</a:t>
            </a:r>
            <a:r>
              <a:rPr lang="de-AT" dirty="0" smtClean="0"/>
              <a:t>), Idee des „Gemeinssmen Marktes“</a:t>
            </a:r>
          </a:p>
          <a:p>
            <a:r>
              <a:rPr lang="de-AT" b="1" dirty="0" smtClean="0"/>
              <a:t>1968: Zollunion</a:t>
            </a:r>
          </a:p>
          <a:p>
            <a:r>
              <a:rPr lang="de-AT" dirty="0" smtClean="0"/>
              <a:t>1988: Ceccini-Bericht </a:t>
            </a:r>
          </a:p>
          <a:p>
            <a:r>
              <a:rPr lang="de-AT" b="1" dirty="0" smtClean="0"/>
              <a:t>1992: Vertrag von Masstricht </a:t>
            </a:r>
            <a:r>
              <a:rPr lang="de-AT" dirty="0" smtClean="0"/>
              <a:t>bzw Vertrag über die EU: Beschluss über die </a:t>
            </a:r>
            <a:r>
              <a:rPr lang="de-AT" dirty="0"/>
              <a:t>Einführung </a:t>
            </a:r>
            <a:r>
              <a:rPr lang="de-AT" dirty="0" smtClean="0"/>
              <a:t>des Euro</a:t>
            </a:r>
          </a:p>
          <a:p>
            <a:r>
              <a:rPr lang="de-AT" b="1" dirty="0" smtClean="0"/>
              <a:t>1.1.1993</a:t>
            </a:r>
            <a:r>
              <a:rPr lang="de-AT" dirty="0" smtClean="0"/>
              <a:t>: Weitgehende Realisierung des </a:t>
            </a:r>
            <a:r>
              <a:rPr lang="de-AT" b="1" dirty="0" smtClean="0"/>
              <a:t>Binnenmarkts</a:t>
            </a:r>
          </a:p>
          <a:p>
            <a:r>
              <a:rPr lang="de-AT" b="1" dirty="0" smtClean="0"/>
              <a:t>1.1.1999: Einführung des Euro</a:t>
            </a:r>
            <a:endParaRPr lang="de-AT" b="1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3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Binnenmarkt – Kernelement der EU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11</a:t>
            </a:fld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16" y="1340768"/>
            <a:ext cx="6318367" cy="475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-8325" y="6211669"/>
            <a:ext cx="89405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https://www.bpb.de/nachschlagen/lexika/lexikon-der-wirtschaft/19286/europaeischer-binnenmarkt</a:t>
            </a:r>
          </a:p>
        </p:txBody>
      </p:sp>
    </p:spTree>
    <p:extLst>
      <p:ext uri="{BB962C8B-B14F-4D97-AF65-F5344CB8AC3E}">
        <p14:creationId xmlns:p14="http://schemas.microsoft.com/office/powerpoint/2010/main" val="2558813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Anläufe zur Gründung</a:t>
            </a:r>
            <a:br>
              <a:rPr lang="de-AT" dirty="0" smtClean="0"/>
            </a:br>
            <a:r>
              <a:rPr lang="de-AT" dirty="0" smtClean="0"/>
              <a:t> einer Währungsunion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12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b="1" dirty="0" smtClean="0"/>
              <a:t>Werner Plan von 1969 </a:t>
            </a:r>
            <a:r>
              <a:rPr lang="de-AT" dirty="0" smtClean="0"/>
              <a:t>sah die Einführung einer gem. Währung bis 1980 vor, scheiterte aber</a:t>
            </a:r>
          </a:p>
          <a:p>
            <a:r>
              <a:rPr lang="de-AT" dirty="0" smtClean="0"/>
              <a:t>Ende der 1960er Jahre begann das </a:t>
            </a:r>
            <a:r>
              <a:rPr lang="de-AT" b="1" dirty="0" smtClean="0"/>
              <a:t>System von Bretton-Woods</a:t>
            </a:r>
            <a:r>
              <a:rPr lang="de-AT" dirty="0" smtClean="0"/>
              <a:t> in die Krise zu geraten und es begann der Paradigmenwechsel zu flexiblen WK</a:t>
            </a:r>
          </a:p>
          <a:p>
            <a:r>
              <a:rPr lang="de-AT" dirty="0" smtClean="0"/>
              <a:t>In Europa bemühte man sich um eine </a:t>
            </a:r>
            <a:r>
              <a:rPr lang="de-AT" b="1" dirty="0" smtClean="0"/>
              <a:t>Koordination der Wechselkurspolitiken</a:t>
            </a:r>
          </a:p>
          <a:p>
            <a:pPr lvl="1"/>
            <a:r>
              <a:rPr lang="de-AT" dirty="0" smtClean="0"/>
              <a:t>1972 Europäischer Wechselkursverbund („Währungsschlange“)</a:t>
            </a:r>
          </a:p>
          <a:p>
            <a:pPr lvl="1"/>
            <a:r>
              <a:rPr lang="de-AT" dirty="0" smtClean="0"/>
              <a:t>1979-1992: Europäisches Währungssystem (EWS)</a:t>
            </a:r>
            <a:endParaRPr lang="en-GB" dirty="0"/>
          </a:p>
        </p:txBody>
      </p:sp>
      <p:sp>
        <p:nvSpPr>
          <p:cNvPr id="6" name="Rectangle 3">
            <a:hlinkClick r:id="rId2" tooltip="Seite 5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21430038" y="1333747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1952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813842988" y="154706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Vertrag zur Gründung der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33012250" y="1760523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Europäischen Gemeinschaft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003149188" y="1973764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für Kohle und Stahl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147483647" y="1096806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1958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147483647" y="131004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Römische Verträge: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147483647" y="1523369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Vertrag zur Gründung der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147483647" y="17368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Europäischen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147483647" y="195006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Wirtschaftsgemeinschaft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147483647" y="216330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Vertrag zur Gründung der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147483647" y="237655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Europäischen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147483647" y="25897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Atomgemeinschaft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Euratom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)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1987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Einheitliche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Europäische Akte: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der Binnenmarkt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1993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EU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-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Vertrag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2147483647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Maastricht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2147483647" y="4424568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1999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8" name="Rectangle 29"/>
          <p:cNvSpPr>
            <a:spLocks noChangeArrowheads="1"/>
          </p:cNvSpPr>
          <p:nvPr/>
        </p:nvSpPr>
        <p:spPr bwMode="auto">
          <a:xfrm>
            <a:off x="2147483647" y="463781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Vertrag von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9" name="Rectangle 30"/>
          <p:cNvSpPr>
            <a:spLocks noChangeArrowheads="1"/>
          </p:cNvSpPr>
          <p:nvPr/>
        </p:nvSpPr>
        <p:spPr bwMode="auto">
          <a:xfrm>
            <a:off x="2147483647" y="485105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Amsterdam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1" name="Rectangle 31"/>
          <p:cNvSpPr>
            <a:spLocks noChangeArrowheads="1"/>
          </p:cNvSpPr>
          <p:nvPr/>
        </p:nvSpPr>
        <p:spPr bwMode="auto">
          <a:xfrm>
            <a:off x="806513500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2003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2" name="Rectangle 32"/>
          <p:cNvSpPr>
            <a:spLocks noChangeArrowheads="1"/>
          </p:cNvSpPr>
          <p:nvPr/>
        </p:nvSpPr>
        <p:spPr bwMode="auto">
          <a:xfrm>
            <a:off x="428937738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Vertrag von Nizza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3" name="Rectangle 33"/>
          <p:cNvSpPr>
            <a:spLocks noChangeArrowheads="1"/>
          </p:cNvSpPr>
          <p:nvPr/>
        </p:nvSpPr>
        <p:spPr bwMode="auto">
          <a:xfrm>
            <a:off x="784683788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2009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4" name="Rectangle 34"/>
          <p:cNvSpPr>
            <a:spLocks noChangeArrowheads="1"/>
          </p:cNvSpPr>
          <p:nvPr/>
        </p:nvSpPr>
        <p:spPr bwMode="auto">
          <a:xfrm>
            <a:off x="591983513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Vertrag von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5" name="Rectangle 35"/>
          <p:cNvSpPr>
            <a:spLocks noChangeArrowheads="1"/>
          </p:cNvSpPr>
          <p:nvPr/>
        </p:nvSpPr>
        <p:spPr bwMode="auto">
          <a:xfrm>
            <a:off x="666581725" y="214748364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Lissabon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6" name="Rectangle 36"/>
          <p:cNvSpPr>
            <a:spLocks noChangeArrowheads="1"/>
          </p:cNvSpPr>
          <p:nvPr/>
        </p:nvSpPr>
        <p:spPr bwMode="auto">
          <a:xfrm>
            <a:off x="905463963" y="450288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Die Europäischen Verträge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31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Das 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Fest Wechselkurse in best. Schwankungsbreiten</a:t>
            </a:r>
          </a:p>
          <a:p>
            <a:r>
              <a:rPr lang="de-AT" dirty="0" smtClean="0"/>
              <a:t>Änderungen der Leitkurse waren möglich</a:t>
            </a:r>
          </a:p>
          <a:p>
            <a:r>
              <a:rPr lang="de-AT" dirty="0" smtClean="0"/>
              <a:t>Europäischer Wechselkursmechanismus  (WKM): Interventionsgebot für Zentralbanken</a:t>
            </a:r>
          </a:p>
          <a:p>
            <a:r>
              <a:rPr lang="de-AT" dirty="0" smtClean="0"/>
              <a:t>Finanzielles Beistandssystem</a:t>
            </a:r>
          </a:p>
          <a:p>
            <a:r>
              <a:rPr lang="de-AT" dirty="0" smtClean="0"/>
              <a:t>Europäische Währungseinheit (ECU)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059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Deutsche Dominanz im EWS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De-facto war die </a:t>
            </a:r>
            <a:r>
              <a:rPr lang="de-AT" b="1" dirty="0" smtClean="0"/>
              <a:t>D-Mark die Leitwährung im EWS</a:t>
            </a:r>
            <a:r>
              <a:rPr lang="de-AT" dirty="0" smtClean="0"/>
              <a:t>, ECU war bedeutungslos</a:t>
            </a:r>
          </a:p>
          <a:p>
            <a:r>
              <a:rPr lang="de-AT" b="1" dirty="0" smtClean="0"/>
              <a:t>Bundesbank</a:t>
            </a:r>
            <a:r>
              <a:rPr lang="de-AT" dirty="0" smtClean="0"/>
              <a:t> setzte zwecks Antiinflationspolitik </a:t>
            </a:r>
            <a:r>
              <a:rPr lang="de-AT" b="1" dirty="0" smtClean="0"/>
              <a:t>hohe Zinsen</a:t>
            </a:r>
          </a:p>
          <a:p>
            <a:r>
              <a:rPr lang="de-AT" dirty="0" smtClean="0"/>
              <a:t>Das setzte andere </a:t>
            </a:r>
            <a:r>
              <a:rPr lang="de-AT" b="1" dirty="0" smtClean="0"/>
              <a:t>EWS-Staaten unter Druck</a:t>
            </a:r>
          </a:p>
          <a:p>
            <a:pPr lvl="1"/>
            <a:r>
              <a:rPr lang="de-AT" dirty="0" smtClean="0"/>
              <a:t>Entweder sie folgen der dt. Geldpolitik</a:t>
            </a:r>
          </a:p>
          <a:p>
            <a:pPr lvl="1"/>
            <a:r>
              <a:rPr lang="de-AT" dirty="0" smtClean="0"/>
              <a:t>Oder ihre Währung gerät unter Abwertungsdruck</a:t>
            </a:r>
          </a:p>
          <a:p>
            <a:pPr lvl="1"/>
            <a:r>
              <a:rPr lang="de-AT" dirty="0" smtClean="0"/>
              <a:t>Diese Konflikt kann nur bei Einschränkung des Kapitalverkehrs reduziert werden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62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Ende des 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 fontScale="85000" lnSpcReduction="10000"/>
          </a:bodyPr>
          <a:lstStyle/>
          <a:p>
            <a:r>
              <a:rPr lang="de-AT" dirty="0" smtClean="0"/>
              <a:t>EWS </a:t>
            </a:r>
            <a:r>
              <a:rPr lang="de-AT" b="1" dirty="0" smtClean="0"/>
              <a:t>scheiterte an Inkonsitenz-Triade</a:t>
            </a:r>
          </a:p>
          <a:p>
            <a:r>
              <a:rPr lang="de-AT" dirty="0" smtClean="0"/>
              <a:t>EWS-Staaten waren nicht bereit, </a:t>
            </a:r>
            <a:r>
              <a:rPr lang="de-AT" b="1" dirty="0" smtClean="0"/>
              <a:t>auf nationale Geldpolitik zu verzichten</a:t>
            </a:r>
          </a:p>
          <a:p>
            <a:r>
              <a:rPr lang="de-AT" dirty="0" smtClean="0"/>
              <a:t>Aufbau von Inflationsdifferenzialen zw Staaten</a:t>
            </a:r>
          </a:p>
          <a:p>
            <a:r>
              <a:rPr lang="de-AT" dirty="0" smtClean="0"/>
              <a:t>Ende kam mit </a:t>
            </a:r>
            <a:r>
              <a:rPr lang="de-AT" b="1" dirty="0" smtClean="0"/>
              <a:t>dt Wiedervereingung und Spekulationen </a:t>
            </a:r>
          </a:p>
          <a:p>
            <a:pPr lvl="1"/>
            <a:r>
              <a:rPr lang="de-AT" b="1" dirty="0" smtClean="0"/>
              <a:t>Asymmetrischer Schock: </a:t>
            </a:r>
            <a:r>
              <a:rPr lang="de-AT" dirty="0" smtClean="0"/>
              <a:t>Boom in DE, schwache Dynamik in anderen EWS-Staaten</a:t>
            </a:r>
          </a:p>
          <a:p>
            <a:pPr lvl="1"/>
            <a:r>
              <a:rPr lang="de-AT" dirty="0" smtClean="0"/>
              <a:t>Bundesbank erhöhte Zinsen um Überhitzung zu vermeiden</a:t>
            </a:r>
          </a:p>
          <a:p>
            <a:pPr lvl="1"/>
            <a:r>
              <a:rPr lang="de-AT" dirty="0" smtClean="0"/>
              <a:t>Jetzt hätten auch die anderen Staaten der dt Geldpolitik gg folgen müssen (kontraktive Geldpolitik in der Rezession)</a:t>
            </a:r>
          </a:p>
          <a:p>
            <a:pPr lvl="1"/>
            <a:r>
              <a:rPr lang="de-AT" dirty="0" smtClean="0"/>
              <a:t>Ausstieg von Italien, dann GB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952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Die Währungsspekulation von George Soros gegen den Pfund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16</a:t>
            </a:fld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38" y="1772816"/>
            <a:ext cx="7098924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648866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https://priceonomics.com/the-trade-of-the-century-when-george-soros-broke/</a:t>
            </a:r>
          </a:p>
        </p:txBody>
      </p:sp>
    </p:spTree>
    <p:extLst>
      <p:ext uri="{BB962C8B-B14F-4D97-AF65-F5344CB8AC3E}">
        <p14:creationId xmlns:p14="http://schemas.microsoft.com/office/powerpoint/2010/main" val="1461240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Wie funktioniert eine Spekulation auf eine Abwertung?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de-AT" dirty="0" smtClean="0"/>
              <a:t>Spektulation auf Abwertung ist eine Wette auf die unzureichenden </a:t>
            </a:r>
            <a:r>
              <a:rPr lang="de-AT" b="1" dirty="0" smtClean="0"/>
              <a:t>Währungsreserven </a:t>
            </a:r>
          </a:p>
          <a:p>
            <a:r>
              <a:rPr lang="de-AT" dirty="0" smtClean="0"/>
              <a:t>Soros tauschte Pfund gg D-Mark zum Festkurs von </a:t>
            </a:r>
            <a:r>
              <a:rPr lang="de-AT" b="1" dirty="0" smtClean="0"/>
              <a:t>0,36 Pfund/D-Mark</a:t>
            </a:r>
          </a:p>
          <a:p>
            <a:r>
              <a:rPr lang="de-AT" dirty="0" smtClean="0"/>
              <a:t>Dadurch stieg der Abwertungsdruck auf den Pfund weiter an</a:t>
            </a:r>
          </a:p>
          <a:p>
            <a:r>
              <a:rPr lang="de-AT" dirty="0" smtClean="0"/>
              <a:t>Nach Abwertung wechselte er die D-Mark wieder in Pfund zum neuen Kurs von 0,40</a:t>
            </a:r>
          </a:p>
          <a:p>
            <a:r>
              <a:rPr lang="de-AT" dirty="0" smtClean="0"/>
              <a:t>Dies bedeutete einen Gewinn von </a:t>
            </a:r>
            <a:r>
              <a:rPr lang="de-AT" b="1" dirty="0" smtClean="0"/>
              <a:t>0,4 Pence je D-Mark</a:t>
            </a:r>
          </a:p>
          <a:p>
            <a:r>
              <a:rPr lang="de-AT" dirty="0" smtClean="0"/>
              <a:t>Gewinn für Soros: Ca. 1 Milliarde Pfund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466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Vertrag von Maastricht (1992)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Vertragsgrundlage für </a:t>
            </a:r>
            <a:r>
              <a:rPr lang="de-AT" b="1" dirty="0" smtClean="0"/>
              <a:t>Währungsunion</a:t>
            </a:r>
          </a:p>
          <a:p>
            <a:r>
              <a:rPr lang="de-AT" dirty="0" smtClean="0"/>
              <a:t>Währungsunion als </a:t>
            </a:r>
            <a:r>
              <a:rPr lang="de-AT" b="1" dirty="0" smtClean="0"/>
              <a:t>Komplement zum Binnenmarkt</a:t>
            </a:r>
          </a:p>
          <a:p>
            <a:r>
              <a:rPr lang="de-AT" dirty="0" smtClean="0"/>
              <a:t>Bestimmungen über die Währungsunion</a:t>
            </a:r>
          </a:p>
          <a:p>
            <a:pPr lvl="1"/>
            <a:r>
              <a:rPr lang="de-AT" b="1" dirty="0" smtClean="0"/>
              <a:t>Einheitliche Geldpolitik mit vorrangigem Ziel der Preisstabilität</a:t>
            </a:r>
          </a:p>
          <a:p>
            <a:pPr lvl="1"/>
            <a:r>
              <a:rPr lang="de-AT" dirty="0" smtClean="0"/>
              <a:t>ESZB und EZB sollen gegründet werden</a:t>
            </a:r>
          </a:p>
          <a:p>
            <a:pPr lvl="1"/>
            <a:r>
              <a:rPr lang="de-AT" dirty="0" smtClean="0"/>
              <a:t>Wirtschaftspolitik soll koordiniert werden</a:t>
            </a:r>
          </a:p>
          <a:p>
            <a:pPr lvl="1"/>
            <a:r>
              <a:rPr lang="de-AT" b="1" dirty="0" smtClean="0"/>
              <a:t>Öffentl. Budgets </a:t>
            </a:r>
            <a:r>
              <a:rPr lang="de-AT" dirty="0" smtClean="0"/>
              <a:t>sollen </a:t>
            </a:r>
            <a:r>
              <a:rPr lang="de-AT" b="1" dirty="0" smtClean="0"/>
              <a:t>überwacht</a:t>
            </a:r>
            <a:r>
              <a:rPr lang="de-AT" dirty="0" smtClean="0"/>
              <a:t> werden</a:t>
            </a:r>
          </a:p>
          <a:p>
            <a:pPr lvl="1"/>
            <a:r>
              <a:rPr lang="de-AT" b="1" dirty="0" smtClean="0"/>
              <a:t>Konvergenzkriterien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02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Aufgaben und Ziel(e) EZB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sz="2800" b="1" dirty="0"/>
              <a:t>Aufgaben der EZB</a:t>
            </a:r>
          </a:p>
          <a:p>
            <a:pPr lvl="1"/>
            <a:r>
              <a:rPr lang="de-AT" sz="2400" dirty="0"/>
              <a:t>Geldpolitik</a:t>
            </a:r>
          </a:p>
          <a:p>
            <a:pPr lvl="1"/>
            <a:r>
              <a:rPr lang="de-AT" sz="2400" dirty="0"/>
              <a:t>Währungsreservenmanagement</a:t>
            </a:r>
          </a:p>
          <a:p>
            <a:pPr lvl="1"/>
            <a:r>
              <a:rPr lang="de-AT" sz="2400" dirty="0"/>
              <a:t>Stabilisierung des Finanzsystems</a:t>
            </a:r>
          </a:p>
          <a:p>
            <a:pPr lvl="1"/>
            <a:r>
              <a:rPr lang="de-AT" sz="2400" dirty="0"/>
              <a:t>Bankenaufsicht</a:t>
            </a:r>
          </a:p>
          <a:p>
            <a:r>
              <a:rPr lang="de-AT" sz="2800" dirty="0"/>
              <a:t>„</a:t>
            </a:r>
            <a:r>
              <a:rPr lang="de-AT" sz="2800" i="1" dirty="0"/>
              <a:t>Das </a:t>
            </a:r>
            <a:r>
              <a:rPr lang="de-AT" sz="2800" b="1" i="1" dirty="0"/>
              <a:t>vorrangige Ziel </a:t>
            </a:r>
            <a:r>
              <a:rPr lang="de-AT" sz="2800" i="1" dirty="0"/>
              <a:t>des Europäischen Systems der Zentralbanken ist es, die </a:t>
            </a:r>
            <a:r>
              <a:rPr lang="de-AT" sz="2800" b="1" i="1" dirty="0"/>
              <a:t>Preisstabilität</a:t>
            </a:r>
            <a:r>
              <a:rPr lang="de-AT" sz="2800" i="1" dirty="0"/>
              <a:t> zu gewährleisten. Soweit dies ohne Beeinträchtigung des Zieles der Preisstabilität möglich ist, unterstützt das ESZB die </a:t>
            </a:r>
            <a:r>
              <a:rPr lang="de-AT" sz="2800" b="1" i="1" dirty="0"/>
              <a:t>allgemeine Wirtschaftspolitik </a:t>
            </a:r>
            <a:r>
              <a:rPr lang="de-AT" sz="2800" i="1" dirty="0"/>
              <a:t>in der Union </a:t>
            </a:r>
            <a:r>
              <a:rPr lang="de-AT" sz="2800" i="1" dirty="0" smtClean="0"/>
              <a:t>(…)“ </a:t>
            </a:r>
            <a:r>
              <a:rPr lang="de-AT" sz="2800" dirty="0" smtClean="0"/>
              <a:t>(</a:t>
            </a:r>
            <a:r>
              <a:rPr lang="de-AT" sz="2800" dirty="0"/>
              <a:t>Artikel 127 Absatz 1 des </a:t>
            </a:r>
            <a:r>
              <a:rPr lang="de-AT" sz="2800" dirty="0" smtClean="0"/>
              <a:t>AEU-Vertrags)</a:t>
            </a:r>
            <a:endParaRPr lang="de-AT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Inhalte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Zielkonflikte</a:t>
            </a:r>
            <a:r>
              <a:rPr lang="en-GB" dirty="0" smtClean="0"/>
              <a:t> </a:t>
            </a:r>
            <a:r>
              <a:rPr lang="en-GB" dirty="0"/>
              <a:t>in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 smtClean="0"/>
              <a:t>Währungsunion</a:t>
            </a:r>
            <a:r>
              <a:rPr lang="en-GB" dirty="0" smtClean="0"/>
              <a:t> (</a:t>
            </a:r>
            <a:r>
              <a:rPr lang="en-GB" dirty="0" err="1" smtClean="0"/>
              <a:t>Inkonsistenz-Triaden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Gründung</a:t>
            </a:r>
            <a:r>
              <a:rPr lang="en-GB" dirty="0" smtClean="0"/>
              <a:t> der </a:t>
            </a:r>
            <a:r>
              <a:rPr lang="en-GB" dirty="0" err="1" smtClean="0"/>
              <a:t>Währungsunion</a:t>
            </a:r>
            <a:r>
              <a:rPr lang="en-GB" dirty="0" smtClean="0"/>
              <a:t> – </a:t>
            </a:r>
            <a:r>
              <a:rPr lang="en-GB" dirty="0" err="1" smtClean="0"/>
              <a:t>Ideen</a:t>
            </a:r>
            <a:r>
              <a:rPr lang="en-GB" dirty="0" smtClean="0"/>
              <a:t> und </a:t>
            </a:r>
            <a:r>
              <a:rPr lang="en-GB" dirty="0" err="1" smtClean="0"/>
              <a:t>Institutionen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Regeln zur Stabilisierung der Währungsunion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Konvergenzkriterien</a:t>
            </a:r>
          </a:p>
          <a:p>
            <a:r>
              <a:rPr lang="de-AT" dirty="0" smtClean="0"/>
              <a:t>No-Bail-out-Klausel</a:t>
            </a:r>
          </a:p>
          <a:p>
            <a:r>
              <a:rPr lang="de-AT" dirty="0" smtClean="0"/>
              <a:t>Verbot monetärer Staatsfinanzierung</a:t>
            </a:r>
          </a:p>
          <a:p>
            <a:r>
              <a:rPr lang="de-AT" dirty="0" smtClean="0"/>
              <a:t>Stabilitäts- und Wachstumspakt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0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5 Konvergenzkriterien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de-AT" b="1" dirty="0" smtClean="0"/>
              <a:t>Budgetdefizitobergrenze </a:t>
            </a:r>
            <a:r>
              <a:rPr lang="de-AT" dirty="0"/>
              <a:t>(3% des BIP)</a:t>
            </a:r>
          </a:p>
          <a:p>
            <a:pPr marL="514350" indent="-514350">
              <a:buFont typeface="+mj-lt"/>
              <a:buAutoNum type="arabicParenR"/>
            </a:pPr>
            <a:r>
              <a:rPr lang="de-AT" b="1" dirty="0"/>
              <a:t>Staatsschuldenobergrenze </a:t>
            </a:r>
            <a:r>
              <a:rPr lang="de-AT" dirty="0"/>
              <a:t>(60% des BIP)</a:t>
            </a:r>
          </a:p>
          <a:p>
            <a:pPr marL="514350" indent="-514350">
              <a:buFont typeface="+mj-lt"/>
              <a:buAutoNum type="arabicParenR"/>
            </a:pPr>
            <a:r>
              <a:rPr lang="de-AT" b="1" dirty="0" smtClean="0"/>
              <a:t>Inflationsrate </a:t>
            </a:r>
            <a:r>
              <a:rPr lang="de-AT" dirty="0"/>
              <a:t>darf diejenige der drei preisstabilsten EU-Mitgliedsstaaten um nicht mehr als 1,5 Prozentpunkte </a:t>
            </a:r>
            <a:r>
              <a:rPr lang="de-AT" dirty="0" smtClean="0"/>
              <a:t>überschreiten</a:t>
            </a:r>
          </a:p>
          <a:p>
            <a:pPr marL="514350" indent="-514350">
              <a:buFont typeface="+mj-lt"/>
              <a:buAutoNum type="arabicParenR"/>
            </a:pPr>
            <a:r>
              <a:rPr lang="de-AT" b="1" i="1" dirty="0" smtClean="0"/>
              <a:t>Wechselkurs </a:t>
            </a:r>
            <a:r>
              <a:rPr lang="de-AT" dirty="0" smtClean="0"/>
              <a:t>muss </a:t>
            </a:r>
            <a:r>
              <a:rPr lang="de-AT" dirty="0"/>
              <a:t>in den zwei Jahren, die der Prüfung vorangehen, die im </a:t>
            </a:r>
            <a:r>
              <a:rPr lang="de-AT" dirty="0">
                <a:hlinkClick r:id="rId2" tooltip="EWS"/>
              </a:rPr>
              <a:t>EWS</a:t>
            </a:r>
            <a:r>
              <a:rPr lang="de-AT" dirty="0"/>
              <a:t> vorgesehenen normalen Bandbreiten ohne starke Spannungen eingehalten </a:t>
            </a:r>
            <a:r>
              <a:rPr lang="de-AT" dirty="0" smtClean="0"/>
              <a:t>haben</a:t>
            </a:r>
            <a:r>
              <a:rPr lang="de-AT" dirty="0"/>
              <a:t> </a:t>
            </a:r>
            <a:r>
              <a:rPr lang="de-AT" dirty="0" smtClean="0"/>
              <a:t>und von sich aus weder auf- noch abwerten</a:t>
            </a:r>
          </a:p>
          <a:p>
            <a:pPr marL="514350" indent="-514350">
              <a:buFont typeface="+mj-lt"/>
              <a:buAutoNum type="arabicParenR"/>
            </a:pPr>
            <a:r>
              <a:rPr lang="de-AT" dirty="0" smtClean="0"/>
              <a:t>Niveau </a:t>
            </a:r>
            <a:r>
              <a:rPr lang="de-AT" dirty="0"/>
              <a:t>der </a:t>
            </a:r>
            <a:r>
              <a:rPr lang="de-AT" b="1" i="1" dirty="0"/>
              <a:t>langfristigen Zinsen</a:t>
            </a:r>
            <a:r>
              <a:rPr lang="de-AT" b="1" dirty="0"/>
              <a:t> </a:t>
            </a:r>
            <a:r>
              <a:rPr lang="de-AT" dirty="0"/>
              <a:t>der betreffenden nationalen Währung muss mind. ein Jahr vor der Prüfung nicht mehr als zwei Prozentpunkte über dem entsprechenden Niveau der drei preisstabilsten EU-Mitgliedsstaaten gelegen haben.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57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Kritik an Konvergenzkritieren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smtClean="0"/>
              <a:t>Einerseits </a:t>
            </a:r>
            <a:r>
              <a:rPr lang="de-AT" b="1" dirty="0" smtClean="0"/>
              <a:t>fehlen Kriterien</a:t>
            </a:r>
            <a:r>
              <a:rPr lang="de-AT" dirty="0" smtClean="0"/>
              <a:t>, die für eine Konvergenz wichtig sein könnten</a:t>
            </a:r>
          </a:p>
          <a:p>
            <a:pPr lvl="1"/>
            <a:r>
              <a:rPr lang="de-AT" b="1" dirty="0" smtClean="0"/>
              <a:t>Leistungsbilanzsalden</a:t>
            </a:r>
            <a:r>
              <a:rPr lang="de-AT" dirty="0" smtClean="0"/>
              <a:t> (Krisenursache!)</a:t>
            </a:r>
            <a:endParaRPr lang="de-AT" dirty="0"/>
          </a:p>
          <a:p>
            <a:pPr lvl="1"/>
            <a:r>
              <a:rPr lang="de-AT" b="1" dirty="0" smtClean="0"/>
              <a:t>Verschuldung des privaten Sektors</a:t>
            </a:r>
          </a:p>
          <a:p>
            <a:pPr lvl="1"/>
            <a:r>
              <a:rPr lang="de-AT" dirty="0" smtClean="0"/>
              <a:t>Arbeitslosenquote</a:t>
            </a:r>
          </a:p>
          <a:p>
            <a:pPr lvl="1"/>
            <a:r>
              <a:rPr lang="en-GB" dirty="0" err="1"/>
              <a:t>Angleichung</a:t>
            </a:r>
            <a:r>
              <a:rPr lang="en-GB" dirty="0"/>
              <a:t> der </a:t>
            </a:r>
            <a:r>
              <a:rPr lang="en-GB" b="1" dirty="0" err="1" smtClean="0"/>
              <a:t>Nominallöhne</a:t>
            </a:r>
            <a:r>
              <a:rPr lang="en-GB" dirty="0" smtClean="0"/>
              <a:t> </a:t>
            </a:r>
            <a:r>
              <a:rPr lang="de-AT" dirty="0" smtClean="0"/>
              <a:t>an </a:t>
            </a:r>
            <a:r>
              <a:rPr lang="de-AT" dirty="0"/>
              <a:t>die nationale Produktivität und das </a:t>
            </a:r>
            <a:r>
              <a:rPr lang="de-AT" dirty="0" smtClean="0"/>
              <a:t>gemeinschaftlich </a:t>
            </a:r>
            <a:r>
              <a:rPr lang="en-GB" dirty="0" err="1" smtClean="0"/>
              <a:t>festgelegte</a:t>
            </a:r>
            <a:r>
              <a:rPr lang="en-GB" dirty="0" smtClean="0"/>
              <a:t> </a:t>
            </a:r>
            <a:r>
              <a:rPr lang="en-GB" dirty="0" err="1" smtClean="0"/>
              <a:t>Inflationsziel</a:t>
            </a:r>
            <a:r>
              <a:rPr lang="en-GB" dirty="0" smtClean="0"/>
              <a:t> (</a:t>
            </a:r>
            <a:r>
              <a:rPr lang="en-GB" dirty="0" err="1" smtClean="0"/>
              <a:t>Flassbeck</a:t>
            </a:r>
            <a:r>
              <a:rPr lang="en-GB" dirty="0" smtClean="0"/>
              <a:t>)</a:t>
            </a:r>
            <a:endParaRPr lang="de-AT" dirty="0" smtClean="0"/>
          </a:p>
          <a:p>
            <a:r>
              <a:rPr lang="de-AT" dirty="0" smtClean="0"/>
              <a:t>Andererseits wird durch die </a:t>
            </a:r>
            <a:r>
              <a:rPr lang="de-AT" b="1" dirty="0" smtClean="0"/>
              <a:t>Regelbinung der Fiskalpolitik</a:t>
            </a:r>
            <a:r>
              <a:rPr lang="de-AT" dirty="0" smtClean="0"/>
              <a:t> der wirtschaftspol. Spielraum stark eingeschränkt (Neoliberale Politik)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61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Staatsschulden (li), LB-Salden (re.o.) und Lohnstückkosten (re.u.)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23</a:t>
            </a:fld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38875"/>
            <a:ext cx="4269409" cy="2094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44824"/>
            <a:ext cx="4346788" cy="2057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159" y="4075717"/>
            <a:ext cx="4357005" cy="2038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6471110"/>
            <a:ext cx="4166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Flassbeck und Spiecker (2010)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18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No-Bail-out-Klausel 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Staaten können einen Staatsbankrott erleiden (Zahlungsunfähigkeit)</a:t>
            </a:r>
          </a:p>
          <a:p>
            <a:r>
              <a:rPr lang="de-AT" dirty="0" smtClean="0"/>
              <a:t>Bei </a:t>
            </a:r>
            <a:r>
              <a:rPr lang="de-AT" b="1" dirty="0" smtClean="0"/>
              <a:t>Verschuldung in eigener Währung </a:t>
            </a:r>
            <a:r>
              <a:rPr lang="de-AT" dirty="0" smtClean="0"/>
              <a:t>kann dies von der Politik verhindert werden, weil stets die eigene Währung gedruckt werden kann</a:t>
            </a:r>
          </a:p>
          <a:p>
            <a:r>
              <a:rPr lang="de-AT" dirty="0" smtClean="0"/>
              <a:t>Bei </a:t>
            </a:r>
            <a:r>
              <a:rPr lang="de-AT" b="1" dirty="0" smtClean="0"/>
              <a:t>Verschuldung in Fremdwährung </a:t>
            </a:r>
            <a:r>
              <a:rPr lang="de-AT" dirty="0" smtClean="0"/>
              <a:t>müssen Schulden mit inl. Vermögen oder inl. Wirtschaftsleistung bezahlt werden</a:t>
            </a:r>
          </a:p>
          <a:p>
            <a:r>
              <a:rPr lang="de-AT" dirty="0" smtClean="0"/>
              <a:t>Bei einer </a:t>
            </a:r>
            <a:r>
              <a:rPr lang="de-AT" b="1" dirty="0" smtClean="0"/>
              <a:t>Währungsunion</a:t>
            </a:r>
            <a:r>
              <a:rPr lang="de-AT" dirty="0" smtClean="0"/>
              <a:t> darf ein Land die eigene Währung nicht Drucken!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5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No-Bail-out-Klausel </a:t>
            </a:r>
            <a:r>
              <a:rPr lang="de-AT" dirty="0" smtClean="0"/>
              <a:t>II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/>
              <a:t>No-Bail-out-Klausel soll verhindern, dass ein überschuldeter Staat von anderen Staaten Hilfe bekommt</a:t>
            </a:r>
          </a:p>
          <a:p>
            <a:r>
              <a:rPr lang="de-AT" dirty="0"/>
              <a:t>Dadurch soll das </a:t>
            </a:r>
            <a:r>
              <a:rPr lang="de-AT" b="1" dirty="0"/>
              <a:t>Moral-Hazard Problem </a:t>
            </a:r>
            <a:r>
              <a:rPr lang="de-AT" dirty="0"/>
              <a:t>gelöst werden</a:t>
            </a:r>
            <a:endParaRPr lang="en-GB" dirty="0"/>
          </a:p>
          <a:p>
            <a:r>
              <a:rPr lang="de-AT" dirty="0" smtClean="0"/>
              <a:t>Aber dem steht das </a:t>
            </a:r>
            <a:r>
              <a:rPr lang="de-AT" b="1" dirty="0" smtClean="0"/>
              <a:t>Too-big-too-Fail-Problem</a:t>
            </a:r>
            <a:r>
              <a:rPr lang="de-AT" dirty="0" smtClean="0"/>
              <a:t> gegenüber: Die Kosten einer Staatspleite werden als prohibitiv eingeschätzt (Banken!)</a:t>
            </a:r>
          </a:p>
          <a:p>
            <a:r>
              <a:rPr lang="de-AT" dirty="0" smtClean="0"/>
              <a:t>Rettungspakete in der Krise zeigen, dass diese </a:t>
            </a:r>
            <a:r>
              <a:rPr lang="de-AT" b="1" dirty="0" smtClean="0"/>
              <a:t>Klausel nicht eingehalten</a:t>
            </a:r>
            <a:r>
              <a:rPr lang="de-AT" dirty="0" smtClean="0"/>
              <a:t> wurde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9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Verbot monetärer Staatsfinanzierung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Ausgaben des Staates werden mit frischem Geld aus der </a:t>
            </a:r>
            <a:r>
              <a:rPr lang="de-AT" b="1" dirty="0" smtClean="0"/>
              <a:t>Notenpresse bezahlt</a:t>
            </a:r>
          </a:p>
          <a:p>
            <a:r>
              <a:rPr lang="de-AT" dirty="0" smtClean="0"/>
              <a:t>Die EZB darf </a:t>
            </a:r>
            <a:r>
              <a:rPr lang="de-AT" b="1" dirty="0" smtClean="0"/>
              <a:t>keine Kredite </a:t>
            </a:r>
            <a:r>
              <a:rPr lang="de-AT" dirty="0" smtClean="0"/>
              <a:t>an Staaten geben und sie darf „unmittelbar“ keine Staatsanleihen kaufen</a:t>
            </a:r>
          </a:p>
          <a:p>
            <a:r>
              <a:rPr lang="de-AT" dirty="0" smtClean="0"/>
              <a:t>Auch diese Regel wurde in der Krise „beinahe“ verletzt</a:t>
            </a:r>
          </a:p>
          <a:p>
            <a:r>
              <a:rPr lang="de-AT" dirty="0" smtClean="0"/>
              <a:t>26. Juli 2012: </a:t>
            </a:r>
            <a:r>
              <a:rPr lang="en-GB" dirty="0"/>
              <a:t>EZB-</a:t>
            </a:r>
            <a:r>
              <a:rPr lang="en-GB" dirty="0" err="1"/>
              <a:t>Präsident</a:t>
            </a:r>
            <a:r>
              <a:rPr lang="en-GB" dirty="0"/>
              <a:t> </a:t>
            </a:r>
            <a:r>
              <a:rPr lang="en-GB" dirty="0" smtClean="0"/>
              <a:t>Draghi: </a:t>
            </a:r>
            <a:r>
              <a:rPr lang="en-GB" b="1" dirty="0" smtClean="0"/>
              <a:t>“Whatever it takes”</a:t>
            </a:r>
            <a:r>
              <a:rPr lang="en-GB" dirty="0" smtClean="0"/>
              <a:t> 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err="1" smtClean="0">
                <a:sym typeface="Wingdings" panose="05000000000000000000" pitchFamily="2" charset="2"/>
              </a:rPr>
              <a:t>Aufkauf</a:t>
            </a:r>
            <a:r>
              <a:rPr lang="en-GB" dirty="0" smtClean="0">
                <a:sym typeface="Wingdings" panose="05000000000000000000" pitchFamily="2" charset="2"/>
              </a:rPr>
              <a:t> von </a:t>
            </a:r>
            <a:r>
              <a:rPr lang="en-GB" dirty="0" err="1" smtClean="0">
                <a:sym typeface="Wingdings" panose="05000000000000000000" pitchFamily="2" charset="2"/>
              </a:rPr>
              <a:t>Anleihen</a:t>
            </a:r>
            <a:r>
              <a:rPr lang="en-GB" dirty="0" smtClean="0">
                <a:sym typeface="Wingdings" panose="05000000000000000000" pitchFamily="2" charset="2"/>
              </a:rPr>
              <a:t> von </a:t>
            </a:r>
            <a:r>
              <a:rPr lang="en-GB" dirty="0" err="1" smtClean="0">
                <a:sym typeface="Wingdings" panose="05000000000000000000" pitchFamily="2" charset="2"/>
              </a:rPr>
              <a:t>Krisenstaaten</a:t>
            </a:r>
            <a:r>
              <a:rPr lang="en-GB" dirty="0" smtClean="0">
                <a:sym typeface="Wingdings" panose="05000000000000000000" pitchFamily="2" charset="2"/>
              </a:rPr>
              <a:t> am </a:t>
            </a:r>
            <a:r>
              <a:rPr lang="en-GB" dirty="0" err="1" smtClean="0">
                <a:sym typeface="Wingdings" panose="05000000000000000000" pitchFamily="2" charset="2"/>
              </a:rPr>
              <a:t>Sekundärmarkt</a:t>
            </a:r>
            <a:r>
              <a:rPr lang="en-GB" dirty="0" smtClean="0">
                <a:sym typeface="Wingdings" panose="05000000000000000000" pitchFamily="2" charset="2"/>
              </a:rPr>
              <a:t> um </a:t>
            </a:r>
            <a:r>
              <a:rPr lang="en-GB" dirty="0" err="1" smtClean="0">
                <a:sym typeface="Wingdings" panose="05000000000000000000" pitchFamily="2" charset="2"/>
              </a:rPr>
              <a:t>Zinslast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zu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en-GB" dirty="0" err="1" smtClean="0">
                <a:sym typeface="Wingdings" panose="05000000000000000000" pitchFamily="2" charset="2"/>
              </a:rPr>
              <a:t>reduzieren</a:t>
            </a:r>
            <a:r>
              <a:rPr lang="de-AT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26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27584" y="609329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/>
              <a:t>https://www.tagesschau.de/faq-eugh-ezb-anleihen-101.html</a:t>
            </a:r>
          </a:p>
        </p:txBody>
      </p:sp>
    </p:spTree>
    <p:extLst>
      <p:ext uri="{BB962C8B-B14F-4D97-AF65-F5344CB8AC3E}">
        <p14:creationId xmlns:p14="http://schemas.microsoft.com/office/powerpoint/2010/main" val="29838321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Stabilitäts- und Wachstumspakt (SWP)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de-AT" dirty="0" smtClean="0"/>
              <a:t>Staaten sollen auch </a:t>
            </a:r>
            <a:r>
              <a:rPr lang="de-AT" u="sng" dirty="0" smtClean="0"/>
              <a:t>nach</a:t>
            </a:r>
            <a:r>
              <a:rPr lang="de-AT" dirty="0" smtClean="0"/>
              <a:t> Eurobeitritt „ähnlich“ bleiben</a:t>
            </a:r>
          </a:p>
          <a:p>
            <a:r>
              <a:rPr lang="de-AT" dirty="0" smtClean="0"/>
              <a:t>1997 im Vertrag von Amsterdam wurde dazu der SWP beschlossen </a:t>
            </a:r>
          </a:p>
          <a:p>
            <a:r>
              <a:rPr lang="de-AT" b="1" dirty="0" smtClean="0"/>
              <a:t>Kontrolle der öffentl. Finanzen</a:t>
            </a:r>
            <a:r>
              <a:rPr lang="de-AT" dirty="0" smtClean="0"/>
              <a:t>: 3% &amp; 60%</a:t>
            </a:r>
          </a:p>
          <a:p>
            <a:r>
              <a:rPr lang="de-AT" b="1" dirty="0" smtClean="0"/>
              <a:t>Sanktionen</a:t>
            </a:r>
            <a:r>
              <a:rPr lang="de-AT" dirty="0" smtClean="0"/>
              <a:t> bei Überschreiten der Deifzitgrenzen</a:t>
            </a:r>
          </a:p>
          <a:p>
            <a:r>
              <a:rPr lang="de-AT" dirty="0" smtClean="0"/>
              <a:t>2002 war der </a:t>
            </a:r>
            <a:r>
              <a:rPr lang="de-AT" b="1" dirty="0" smtClean="0"/>
              <a:t>Pakt de-facto tot</a:t>
            </a:r>
            <a:r>
              <a:rPr lang="de-AT" dirty="0" smtClean="0"/>
              <a:t>, weil DE und FR die Defizitgrenzen verletzten, ohne dass es Konsequenzen gab (mangelnder politischer Wille)</a:t>
            </a:r>
          </a:p>
          <a:p>
            <a:r>
              <a:rPr lang="de-AT" b="1" dirty="0" smtClean="0"/>
              <a:t>2011</a:t>
            </a:r>
            <a:r>
              <a:rPr lang="de-AT" dirty="0" smtClean="0"/>
              <a:t> wurde der Pakt mit dem </a:t>
            </a:r>
            <a:r>
              <a:rPr lang="de-AT" b="1" dirty="0" smtClean="0"/>
              <a:t>Fiskalpakt</a:t>
            </a:r>
            <a:r>
              <a:rPr lang="de-AT" dirty="0" smtClean="0"/>
              <a:t> verschärft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185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Fiskalpakt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28</a:t>
            </a:fld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smtClean="0"/>
              <a:t>Hintergrund ist die </a:t>
            </a:r>
            <a:r>
              <a:rPr lang="de-AT" b="1" dirty="0" smtClean="0"/>
              <a:t>Interpretation der Eurokrise als Staatsschuldenkrise (de Grauwe)</a:t>
            </a:r>
          </a:p>
          <a:p>
            <a:r>
              <a:rPr lang="de-AT" dirty="0" smtClean="0"/>
              <a:t>Diese Sicht wird va von Deutschland vertreten („Spar- und Zahlmeister Europas“)</a:t>
            </a:r>
          </a:p>
          <a:p>
            <a:r>
              <a:rPr lang="de-AT" dirty="0" smtClean="0"/>
              <a:t>Schwachpunkte des SWP sollen behoben werden, mehr Disziplin!</a:t>
            </a:r>
          </a:p>
          <a:p>
            <a:r>
              <a:rPr lang="de-AT" dirty="0" smtClean="0"/>
              <a:t>Wichtige Inhalte des Fiskalpakts</a:t>
            </a:r>
          </a:p>
          <a:p>
            <a:pPr lvl="1"/>
            <a:r>
              <a:rPr lang="de-AT" dirty="0" smtClean="0"/>
              <a:t>Schuldenbremse (Strukturelles Defizit &lt; 0,5%BIP)</a:t>
            </a:r>
          </a:p>
          <a:p>
            <a:pPr lvl="1"/>
            <a:r>
              <a:rPr lang="de-AT" dirty="0" smtClean="0"/>
              <a:t>Sanktionen (umgekehrte Mehrheit)</a:t>
            </a:r>
          </a:p>
          <a:p>
            <a:pPr lvl="1"/>
            <a:r>
              <a:rPr lang="de-AT" dirty="0" smtClean="0"/>
              <a:t>Staatsverschuldung &gt;60%: Minus 1/20 p.a. </a:t>
            </a:r>
          </a:p>
          <a:p>
            <a:pPr lvl="1"/>
            <a:r>
              <a:rPr lang="de-AT" dirty="0" smtClean="0"/>
              <a:t>Kontrolle (Reformprogramm bei Defizitverfahren)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0145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Defizit ≠ Defizit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eaLnBrk="0" fontAlgn="base" hangingPunct="0">
              <a:spcAft>
                <a:spcPct val="0"/>
              </a:spcAft>
              <a:buFontTx/>
              <a:buChar char="•"/>
              <a:defRPr/>
            </a:pPr>
            <a:r>
              <a:rPr lang="de-DE" kern="0" dirty="0">
                <a:latin typeface="+mj-lt"/>
              </a:rPr>
              <a:t>Ein </a:t>
            </a:r>
            <a:r>
              <a:rPr lang="de-DE" b="1" kern="0" dirty="0">
                <a:latin typeface="+mj-lt"/>
              </a:rPr>
              <a:t>konjunkturelles Budgetdefizit </a:t>
            </a:r>
            <a:r>
              <a:rPr lang="de-DE" kern="0" dirty="0">
                <a:latin typeface="+mj-lt"/>
              </a:rPr>
              <a:t>kommt zustande, wenn die Einnahmen und Ausgaben </a:t>
            </a:r>
            <a:r>
              <a:rPr lang="de-DE" kern="0" spc="-50" dirty="0">
                <a:latin typeface="+mj-lt"/>
              </a:rPr>
              <a:t>des Staates durch »normale« konjunkturbedingte </a:t>
            </a:r>
            <a:r>
              <a:rPr lang="de-DE" kern="0" dirty="0">
                <a:latin typeface="+mj-lt"/>
              </a:rPr>
              <a:t>Schwankungen gestört sind.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  <a:defRPr/>
            </a:pPr>
            <a:r>
              <a:rPr lang="de-DE" kern="0" dirty="0">
                <a:latin typeface="+mj-lt"/>
              </a:rPr>
              <a:t>Ein </a:t>
            </a:r>
            <a:r>
              <a:rPr lang="de-DE" b="1" kern="0" dirty="0">
                <a:latin typeface="+mj-lt"/>
              </a:rPr>
              <a:t>strukturelles Budgetdefizit </a:t>
            </a:r>
            <a:r>
              <a:rPr lang="de-DE" kern="0" dirty="0">
                <a:latin typeface="+mj-lt"/>
              </a:rPr>
              <a:t>kommt zustande, wenn der Staat schlichtweg über seine Verhältnisse lebt und dauerhaft Geld ausgibt, das er nicht hat.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33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Zielkonflikte</a:t>
            </a:r>
            <a:r>
              <a:rPr lang="en-GB" dirty="0"/>
              <a:t> in </a:t>
            </a:r>
            <a:r>
              <a:rPr lang="en-GB" dirty="0" err="1"/>
              <a:t>einer</a:t>
            </a:r>
            <a:r>
              <a:rPr lang="en-GB" dirty="0"/>
              <a:t> </a:t>
            </a:r>
            <a:r>
              <a:rPr lang="en-GB" dirty="0" err="1"/>
              <a:t>Währungsunion</a:t>
            </a:r>
            <a:r>
              <a:rPr lang="en-GB" dirty="0"/>
              <a:t> (</a:t>
            </a:r>
            <a:r>
              <a:rPr lang="en-GB" dirty="0" err="1"/>
              <a:t>Inkonsistenz-Triaden</a:t>
            </a:r>
            <a:r>
              <a:rPr lang="en-GB" dirty="0"/>
              <a:t>)</a:t>
            </a:r>
            <a:br>
              <a:rPr lang="en-GB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7560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Kreative Buchführung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Kovergenzkritieren wurden bei Beitritt </a:t>
            </a:r>
            <a:r>
              <a:rPr lang="de-AT" b="1" dirty="0" smtClean="0"/>
              <a:t>nur bedingt eingehalten</a:t>
            </a:r>
            <a:r>
              <a:rPr lang="de-AT" dirty="0" smtClean="0"/>
              <a:t>: Euro als politökonomisches Projekt</a:t>
            </a:r>
          </a:p>
          <a:p>
            <a:r>
              <a:rPr lang="de-AT" dirty="0" smtClean="0"/>
              <a:t>Mittels </a:t>
            </a:r>
            <a:r>
              <a:rPr lang="de-AT" b="1" dirty="0" smtClean="0"/>
              <a:t>kreativer </a:t>
            </a:r>
            <a:r>
              <a:rPr lang="de-AT" b="1" dirty="0"/>
              <a:t>B</a:t>
            </a:r>
            <a:r>
              <a:rPr lang="de-AT" b="1" dirty="0" smtClean="0"/>
              <a:t>uchführung </a:t>
            </a:r>
            <a:r>
              <a:rPr lang="de-AT" dirty="0" smtClean="0"/>
              <a:t>wurden die richtigen“ Zahlen für die Euro-Teilnahme erzeugt</a:t>
            </a:r>
          </a:p>
          <a:p>
            <a:pPr lvl="1"/>
            <a:r>
              <a:rPr lang="de-AT" dirty="0" smtClean="0"/>
              <a:t>Tricks zur Senkung der Schulden und Defizite</a:t>
            </a:r>
          </a:p>
          <a:p>
            <a:pPr lvl="1"/>
            <a:r>
              <a:rPr lang="de-AT" dirty="0" smtClean="0"/>
              <a:t>DE: Aufwertung der Goldreserven, Verkauf von Aktion der Telekom und Post an KfW und Verbuchung von Privatisierungserlösen</a:t>
            </a:r>
          </a:p>
          <a:p>
            <a:pPr lvl="1"/>
            <a:r>
              <a:rPr lang="de-AT" dirty="0" smtClean="0"/>
              <a:t>Verkauf von Autobahn und Zurückmietung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5643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Staatsschulden, %BIP, 1997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31</a:t>
            </a:fld>
            <a:endParaRPr lang="en-GB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326" y="1600200"/>
            <a:ext cx="613734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943" y="6455355"/>
            <a:ext cx="2320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Beck/ Prinz (2016)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20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Ende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432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Klassische </a:t>
            </a:r>
            <a:r>
              <a:rPr lang="de-AT" dirty="0" err="1" smtClean="0"/>
              <a:t>Inkonsistenztriade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4</a:t>
            </a:fld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84"/>
          <a:stretch/>
        </p:blipFill>
        <p:spPr bwMode="auto">
          <a:xfrm>
            <a:off x="1082304" y="1389752"/>
            <a:ext cx="6979392" cy="2678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943" y="6368860"/>
            <a:ext cx="1918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Beck/ Prinz (2016)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28944" y="3912376"/>
            <a:ext cx="8712968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="1" dirty="0" smtClean="0"/>
              <a:t>Politische Wahlakte in der Makropolitik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600" b="1" dirty="0" smtClean="0"/>
              <a:t>Goldstandard</a:t>
            </a:r>
            <a:r>
              <a:rPr lang="de-AT" sz="2600" dirty="0" smtClean="0"/>
              <a:t>: fixe Wechselkurse + freier Kapitalverkehr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600" b="1" dirty="0" smtClean="0"/>
              <a:t>Bretton-Woods</a:t>
            </a:r>
            <a:r>
              <a:rPr lang="de-AT" sz="2600" dirty="0" smtClean="0"/>
              <a:t>: Fixe Wechselkurse + geldpol. Autonomie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600" b="1" dirty="0" smtClean="0"/>
              <a:t>Eurozone</a:t>
            </a:r>
            <a:r>
              <a:rPr lang="de-AT" sz="2600" dirty="0" smtClean="0"/>
              <a:t>: Fixe Wechselkurse + Freier Kapitalverkehr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600" b="1" dirty="0" smtClean="0"/>
              <a:t>USA</a:t>
            </a:r>
            <a:r>
              <a:rPr lang="de-AT" sz="2600" dirty="0" smtClean="0"/>
              <a:t>: Freier Kapitalverkehr + geldpol. Autonomie</a:t>
            </a:r>
          </a:p>
          <a:p>
            <a:r>
              <a:rPr lang="de-AT" sz="2500" b="1" dirty="0" smtClean="0">
                <a:sym typeface="Wingdings" panose="05000000000000000000" pitchFamily="2" charset="2"/>
              </a:rPr>
              <a:t>Freier Kapitalverkehr reduziert nat. wirtschaftspol. Autonomie!</a:t>
            </a:r>
            <a:r>
              <a:rPr lang="de-AT" sz="2500" b="1" dirty="0" smtClean="0"/>
              <a:t> </a:t>
            </a:r>
            <a:endParaRPr lang="en-GB" sz="2500" b="1" dirty="0"/>
          </a:p>
        </p:txBody>
      </p:sp>
    </p:spTree>
    <p:extLst>
      <p:ext uri="{BB962C8B-B14F-4D97-AF65-F5344CB8AC3E}">
        <p14:creationId xmlns:p14="http://schemas.microsoft.com/office/powerpoint/2010/main" val="28054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Inkonsistenztriade in der Währungsunion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AT" dirty="0" smtClean="0"/>
              <a:t>Was geschieht bei </a:t>
            </a:r>
            <a:r>
              <a:rPr lang="de-AT" b="1" dirty="0" smtClean="0"/>
              <a:t>(starker) Verschuldung?</a:t>
            </a:r>
          </a:p>
          <a:p>
            <a:pPr lvl="1"/>
            <a:r>
              <a:rPr lang="de-AT" dirty="0" smtClean="0"/>
              <a:t>Zinsen steigen </a:t>
            </a:r>
            <a:r>
              <a:rPr lang="de-AT" dirty="0" smtClean="0">
                <a:sym typeface="Wingdings" panose="05000000000000000000" pitchFamily="2" charset="2"/>
              </a:rPr>
              <a:t> </a:t>
            </a:r>
            <a:r>
              <a:rPr lang="de-AT" b="1" dirty="0" smtClean="0">
                <a:sym typeface="Wingdings" panose="05000000000000000000" pitchFamily="2" charset="2"/>
              </a:rPr>
              <a:t>Aufwertungsdruck</a:t>
            </a:r>
          </a:p>
          <a:p>
            <a:pPr lvl="1"/>
            <a:r>
              <a:rPr lang="de-AT" dirty="0" smtClean="0">
                <a:sym typeface="Wingdings" panose="05000000000000000000" pitchFamily="2" charset="2"/>
              </a:rPr>
              <a:t>Bei </a:t>
            </a:r>
            <a:r>
              <a:rPr lang="de-AT" b="1" dirty="0" smtClean="0">
                <a:sym typeface="Wingdings" panose="05000000000000000000" pitchFamily="2" charset="2"/>
              </a:rPr>
              <a:t>eigenständiger Geldpolitik </a:t>
            </a:r>
            <a:r>
              <a:rPr lang="de-AT" dirty="0" smtClean="0">
                <a:sym typeface="Wingdings" panose="05000000000000000000" pitchFamily="2" charset="2"/>
              </a:rPr>
              <a:t>und festem WK müsste die Geldmenge erhöht werden und Zinsen sinken  </a:t>
            </a:r>
            <a:r>
              <a:rPr lang="de-AT" b="1" dirty="0" smtClean="0">
                <a:sym typeface="Wingdings" panose="05000000000000000000" pitchFamily="2" charset="2"/>
              </a:rPr>
              <a:t>Kapitalimporte nehmen ab</a:t>
            </a:r>
          </a:p>
          <a:p>
            <a:pPr lvl="1"/>
            <a:r>
              <a:rPr lang="de-AT" dirty="0" smtClean="0">
                <a:sym typeface="Wingdings" panose="05000000000000000000" pitchFamily="2" charset="2"/>
              </a:rPr>
              <a:t>Geht nicht in einer </a:t>
            </a:r>
            <a:r>
              <a:rPr lang="de-AT" b="1" dirty="0" smtClean="0">
                <a:sym typeface="Wingdings" panose="05000000000000000000" pitchFamily="2" charset="2"/>
              </a:rPr>
              <a:t>Währungsunion</a:t>
            </a:r>
            <a:r>
              <a:rPr lang="de-AT" dirty="0" smtClean="0">
                <a:sym typeface="Wingdings" panose="05000000000000000000" pitchFamily="2" charset="2"/>
              </a:rPr>
              <a:t>  </a:t>
            </a:r>
            <a:r>
              <a:rPr lang="de-AT" b="1" dirty="0" smtClean="0">
                <a:sym typeface="Wingdings" panose="05000000000000000000" pitchFamily="2" charset="2"/>
              </a:rPr>
              <a:t>Kapitalimporte bleiben hoch </a:t>
            </a:r>
            <a:r>
              <a:rPr lang="de-AT" dirty="0" smtClean="0">
                <a:sym typeface="Wingdings" panose="05000000000000000000" pitchFamily="2" charset="2"/>
              </a:rPr>
              <a:t> LB wird negativ, weil Kapitalimporte das Land „reicher“ machen und Importe zunehmen </a:t>
            </a:r>
          </a:p>
          <a:p>
            <a:pPr lvl="1"/>
            <a:r>
              <a:rPr lang="de-AT" dirty="0" smtClean="0">
                <a:sym typeface="Wingdings" panose="05000000000000000000" pitchFamily="2" charset="2"/>
              </a:rPr>
              <a:t>Entscheidend ist, wie die Kapitalimporte einegsetzt werden: Konsum vs Investition</a:t>
            </a:r>
          </a:p>
          <a:p>
            <a:pPr lvl="1"/>
            <a:endParaRPr lang="de-AT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63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Neue </a:t>
            </a:r>
            <a:r>
              <a:rPr lang="de-AT" dirty="0" err="1" smtClean="0"/>
              <a:t>Inkonsistenztriade</a:t>
            </a:r>
            <a:r>
              <a:rPr lang="de-AT" dirty="0" smtClean="0"/>
              <a:t> I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6</a:t>
            </a:fld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032" y="1273032"/>
            <a:ext cx="582265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943" y="6455355"/>
            <a:ext cx="2320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Beck/ Prinz (2016)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4324664"/>
            <a:ext cx="856895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600" b="1" dirty="0" smtClean="0"/>
              <a:t>Prämisse</a:t>
            </a:r>
            <a:r>
              <a:rPr lang="de-AT" sz="2600" dirty="0" smtClean="0"/>
              <a:t>: Es soll keinen Staatsbankrott von Mitgliedsstaaten geben (Ansteckungsgefahr im Bankensystem)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600" b="1" dirty="0" smtClean="0"/>
              <a:t>Bail-out-Klausel</a:t>
            </a:r>
            <a:r>
              <a:rPr lang="de-AT" sz="2600" dirty="0" smtClean="0"/>
              <a:t> verhindert (der Theorie nach) das Problem des Moral-Hazard </a:t>
            </a:r>
            <a:endParaRPr lang="en-GB" sz="2600" dirty="0"/>
          </a:p>
        </p:txBody>
      </p:sp>
      <p:sp>
        <p:nvSpPr>
          <p:cNvPr id="7" name="Oval 6"/>
          <p:cNvSpPr/>
          <p:nvPr/>
        </p:nvSpPr>
        <p:spPr>
          <a:xfrm>
            <a:off x="2352622" y="2933481"/>
            <a:ext cx="4527402" cy="1337935"/>
          </a:xfrm>
          <a:prstGeom prst="ellipse">
            <a:avLst/>
          </a:prstGeom>
          <a:solidFill>
            <a:schemeClr val="accent1">
              <a:lumMod val="75000"/>
              <a:alpha val="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11909" y="3371615"/>
            <a:ext cx="179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EUROZONE</a:t>
            </a:r>
            <a:endParaRPr lang="en-GB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22063" y="3217971"/>
            <a:ext cx="1487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(Kein „monetärer“ Bail-out)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61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Neue </a:t>
            </a:r>
            <a:r>
              <a:rPr lang="de-AT" dirty="0" err="1"/>
              <a:t>Inkonsistenztriade</a:t>
            </a:r>
            <a:r>
              <a:rPr lang="de-AT" dirty="0"/>
              <a:t> </a:t>
            </a:r>
            <a:r>
              <a:rPr lang="de-AT" dirty="0" smtClean="0"/>
              <a:t>II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7</a:t>
            </a:fld>
            <a:endParaRPr lang="en-GB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959" y="1484784"/>
            <a:ext cx="5226081" cy="2476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943" y="6455355"/>
            <a:ext cx="2320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Beck/ Prinz (2016)</a:t>
            </a:r>
            <a:endParaRPr lang="en-GB" dirty="0"/>
          </a:p>
        </p:txBody>
      </p:sp>
      <p:sp>
        <p:nvSpPr>
          <p:cNvPr id="3" name="Oval 2"/>
          <p:cNvSpPr/>
          <p:nvPr/>
        </p:nvSpPr>
        <p:spPr>
          <a:xfrm rot="19948495">
            <a:off x="1943045" y="1588229"/>
            <a:ext cx="3946970" cy="1723505"/>
          </a:xfrm>
          <a:prstGeom prst="ellipse">
            <a:avLst/>
          </a:prstGeom>
          <a:solidFill>
            <a:schemeClr val="accent1">
              <a:lumMod val="75000"/>
              <a:alpha val="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260402" y="1684816"/>
            <a:ext cx="179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EUROZONE</a:t>
            </a:r>
            <a:endParaRPr lang="en-GB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8240" y="4043664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400" dirty="0" smtClean="0"/>
              <a:t>Rasch und reichlich zuströmendes Kapital kann eine </a:t>
            </a:r>
            <a:r>
              <a:rPr lang="de-AT" sz="2400" b="1" dirty="0" smtClean="0"/>
              <a:t>Ökonimie destabilisieren:</a:t>
            </a:r>
            <a:r>
              <a:rPr lang="de-AT" sz="2400" dirty="0" smtClean="0"/>
              <a:t> Fehlallokation, Blasenbildung, Konsum auf Pump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400" dirty="0" smtClean="0"/>
              <a:t>Bei </a:t>
            </a:r>
            <a:r>
              <a:rPr lang="de-AT" sz="2400" b="1" dirty="0" smtClean="0"/>
              <a:t>flexiblen WK </a:t>
            </a:r>
            <a:r>
              <a:rPr lang="de-AT" sz="2400" dirty="0" smtClean="0"/>
              <a:t>würde eine Aufwertung aufgrund von Kapitalimporten als </a:t>
            </a:r>
            <a:r>
              <a:rPr lang="de-AT" sz="2400" b="1" dirty="0" smtClean="0"/>
              <a:t>Bremse für weitere Kapitalimporte </a:t>
            </a:r>
            <a:r>
              <a:rPr lang="de-AT" sz="2400" dirty="0" smtClean="0"/>
              <a:t>wirken  - diese Bremse </a:t>
            </a:r>
            <a:r>
              <a:rPr lang="de-AT" sz="2400" b="1" dirty="0" smtClean="0"/>
              <a:t>fehlt in der Eurozone</a:t>
            </a:r>
            <a:r>
              <a:rPr lang="de-AT" sz="2400" dirty="0" smtClean="0"/>
              <a:t>!</a:t>
            </a:r>
          </a:p>
          <a:p>
            <a:endParaRPr lang="de-AT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0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Neue </a:t>
            </a:r>
            <a:r>
              <a:rPr lang="de-AT" dirty="0" err="1"/>
              <a:t>Inkonsistenztriade</a:t>
            </a:r>
            <a:r>
              <a:rPr lang="de-AT" dirty="0"/>
              <a:t> </a:t>
            </a:r>
            <a:r>
              <a:rPr lang="de-AT" dirty="0" smtClean="0"/>
              <a:t>III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8</a:t>
            </a:fld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31"/>
          <a:stretch/>
        </p:blipFill>
        <p:spPr bwMode="auto">
          <a:xfrm>
            <a:off x="1555741" y="1361032"/>
            <a:ext cx="603251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999" y="6453336"/>
            <a:ext cx="2320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Beck/ Prinz (2016)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40944" y="3887424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400" b="1" dirty="0" smtClean="0"/>
              <a:t>Kapitalzuflüsse </a:t>
            </a:r>
            <a:r>
              <a:rPr lang="de-AT" sz="2400" dirty="0" smtClean="0"/>
              <a:t>destabiliseren die Ökonomie und befördern die Verschuldung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400" b="1" dirty="0" smtClean="0"/>
              <a:t>Sparmaßnahmen</a:t>
            </a:r>
            <a:r>
              <a:rPr lang="de-AT" sz="2400" dirty="0" smtClean="0"/>
              <a:t> sorgen für politische Turbulenzen und im Extremfall wird die </a:t>
            </a:r>
            <a:r>
              <a:rPr lang="de-AT" sz="2400" b="1" dirty="0" smtClean="0"/>
              <a:t>Demokratie zeitweise ausgeschaltet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sz="2400" dirty="0" smtClean="0"/>
              <a:t>Regierung Monti (2011-2013) in Italien, Papdemos (2011-2012) in Griechenland, Troika (EU, EZB, IWF)  </a:t>
            </a:r>
          </a:p>
          <a:p>
            <a:endParaRPr lang="de-AT" dirty="0" smtClean="0"/>
          </a:p>
          <a:p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20409623">
            <a:off x="1541423" y="1453951"/>
            <a:ext cx="4752857" cy="2034644"/>
          </a:xfrm>
          <a:prstGeom prst="ellipse">
            <a:avLst/>
          </a:prstGeom>
          <a:solidFill>
            <a:schemeClr val="accent1">
              <a:lumMod val="75000"/>
              <a:alpha val="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1137570" y="1589280"/>
            <a:ext cx="1799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EUROZONE</a:t>
            </a:r>
            <a:endParaRPr lang="en-GB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9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Gründung</a:t>
            </a:r>
            <a:r>
              <a:rPr lang="en-GB" dirty="0"/>
              <a:t> der </a:t>
            </a:r>
            <a:r>
              <a:rPr lang="en-GB" dirty="0" err="1"/>
              <a:t>Währungsunion</a:t>
            </a:r>
            <a:r>
              <a:rPr lang="en-GB" dirty="0"/>
              <a:t> – </a:t>
            </a:r>
            <a:r>
              <a:rPr lang="en-GB" dirty="0" err="1"/>
              <a:t>Ideen</a:t>
            </a:r>
            <a:r>
              <a:rPr lang="en-GB" dirty="0"/>
              <a:t> und </a:t>
            </a:r>
            <a:r>
              <a:rPr lang="en-GB" dirty="0" err="1"/>
              <a:t>Institutionen</a:t>
            </a:r>
            <a:r>
              <a:rPr lang="en-GB" dirty="0"/>
              <a:t> </a:t>
            </a:r>
            <a:br>
              <a:rPr lang="en-GB" dirty="0"/>
            </a:b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8638A-C87D-45E3-BBFC-7A284C8077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68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1457</Words>
  <Application>Microsoft Office PowerPoint</Application>
  <PresentationFormat>Bildschirmpräsentation (4:3)</PresentationFormat>
  <Paragraphs>232</Paragraphs>
  <Slides>32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3" baseType="lpstr">
      <vt:lpstr>Office Theme</vt:lpstr>
      <vt:lpstr>Standorte, Verflechtungen und regionale Disparitäten VO 4</vt:lpstr>
      <vt:lpstr>Inhalte</vt:lpstr>
      <vt:lpstr>Zielkonflikte in einer Währungsunion (Inkonsistenz-Triaden) </vt:lpstr>
      <vt:lpstr>Klassische Inkonsistenztriade</vt:lpstr>
      <vt:lpstr>Inkonsistenztriade in der Währungsunion</vt:lpstr>
      <vt:lpstr>Neue Inkonsistenztriade I</vt:lpstr>
      <vt:lpstr>Neue Inkonsistenztriade II</vt:lpstr>
      <vt:lpstr>Neue Inkonsistenztriade III</vt:lpstr>
      <vt:lpstr>Gründung der Währungsunion – Ideen und Institutionen  </vt:lpstr>
      <vt:lpstr>Integrationsschritte</vt:lpstr>
      <vt:lpstr>Binnenmarkt – Kernelement der EU</vt:lpstr>
      <vt:lpstr>Anläufe zur Gründung  einer Währungsunion</vt:lpstr>
      <vt:lpstr>Das EWS</vt:lpstr>
      <vt:lpstr>Deutsche Dominanz im EWS</vt:lpstr>
      <vt:lpstr>Ende des EWS</vt:lpstr>
      <vt:lpstr>Die Währungsspekulation von George Soros gegen den Pfund</vt:lpstr>
      <vt:lpstr>Wie funktioniert eine Spekulation auf eine Abwertung?</vt:lpstr>
      <vt:lpstr>Vertrag von Maastricht (1992)</vt:lpstr>
      <vt:lpstr>Aufgaben und Ziel(e) EZB</vt:lpstr>
      <vt:lpstr>Regeln zur Stabilisierung der Währungsunion</vt:lpstr>
      <vt:lpstr>5 Konvergenzkriterien</vt:lpstr>
      <vt:lpstr>Kritik an Konvergenzkritieren</vt:lpstr>
      <vt:lpstr>Staatsschulden (li), LB-Salden (re.o.) und Lohnstückkosten (re.u.)</vt:lpstr>
      <vt:lpstr>No-Bail-out-Klausel I</vt:lpstr>
      <vt:lpstr>No-Bail-out-Klausel II</vt:lpstr>
      <vt:lpstr>Verbot monetärer Staatsfinanzierung</vt:lpstr>
      <vt:lpstr>Stabilitäts- und Wachstumspakt (SWP)</vt:lpstr>
      <vt:lpstr>Fiskalpakt</vt:lpstr>
      <vt:lpstr>Defizit ≠ Defizit</vt:lpstr>
      <vt:lpstr>Kreative Buchführung</vt:lpstr>
      <vt:lpstr>Staatsschulden, %BIP, 1997</vt:lpstr>
      <vt:lpstr>Ende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Standorte, Verflechtungen und regionale Disparitäten I</dc:title>
  <dc:creator>Christian Reiner</dc:creator>
  <cp:lastModifiedBy>Christian REINER</cp:lastModifiedBy>
  <cp:revision>49</cp:revision>
  <dcterms:created xsi:type="dcterms:W3CDTF">2017-03-19T16:35:34Z</dcterms:created>
  <dcterms:modified xsi:type="dcterms:W3CDTF">2017-04-20T14:39:09Z</dcterms:modified>
</cp:coreProperties>
</file>