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303" r:id="rId4"/>
    <p:sldId id="268" r:id="rId5"/>
    <p:sldId id="276" r:id="rId6"/>
    <p:sldId id="290" r:id="rId7"/>
    <p:sldId id="302" r:id="rId8"/>
    <p:sldId id="261" r:id="rId9"/>
    <p:sldId id="265" r:id="rId10"/>
    <p:sldId id="263" r:id="rId11"/>
    <p:sldId id="259" r:id="rId12"/>
    <p:sldId id="266" r:id="rId13"/>
    <p:sldId id="262" r:id="rId14"/>
    <p:sldId id="260" r:id="rId15"/>
    <p:sldId id="267" r:id="rId16"/>
    <p:sldId id="280" r:id="rId17"/>
    <p:sldId id="284" r:id="rId18"/>
    <p:sldId id="282" r:id="rId19"/>
    <p:sldId id="281" r:id="rId20"/>
    <p:sldId id="283" r:id="rId21"/>
    <p:sldId id="269" r:id="rId22"/>
    <p:sldId id="271" r:id="rId23"/>
    <p:sldId id="272" r:id="rId24"/>
    <p:sldId id="273" r:id="rId25"/>
    <p:sldId id="274" r:id="rId26"/>
    <p:sldId id="285" r:id="rId27"/>
    <p:sldId id="286" r:id="rId28"/>
    <p:sldId id="287" r:id="rId29"/>
    <p:sldId id="288" r:id="rId30"/>
    <p:sldId id="289" r:id="rId31"/>
    <p:sldId id="275" r:id="rId32"/>
    <p:sldId id="295" r:id="rId33"/>
    <p:sldId id="299" r:id="rId34"/>
    <p:sldId id="300" r:id="rId35"/>
    <p:sldId id="296" r:id="rId36"/>
    <p:sldId id="297" r:id="rId37"/>
    <p:sldId id="298" r:id="rId38"/>
    <p:sldId id="279" r:id="rId39"/>
    <p:sldId id="301" r:id="rId40"/>
    <p:sldId id="291" r:id="rId41"/>
    <p:sldId id="292" r:id="rId42"/>
    <p:sldId id="293" r:id="rId43"/>
    <p:sldId id="294" r:id="rId44"/>
    <p:sldId id="304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DEF9B-0C20-4E7D-A7D9-A2EC63B0CCA7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DDD85-B9E2-4AA2-AD1E-2323C3B47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277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F9868-9664-4610-BB50-1C164E484A89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02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8EE4-E571-4AD8-BE19-C23AD87A20AA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383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EA5F-8BA4-4255-B8B7-D74CABC43A88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92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F0BC-250F-4ACB-A4CA-73672A6FCB25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867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A1CF0-CF3F-456E-B430-A2ACA1805454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140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554D-C701-458D-8BB4-C52FE6D60ED7}" type="datetime1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02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52175-E556-48ED-BA31-AA77460D6A0D}" type="datetime1">
              <a:rPr lang="en-GB" smtClean="0"/>
              <a:t>31/03/2017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20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D5723-18EE-4933-90FC-2026130D7727}" type="datetime1">
              <a:rPr lang="en-GB" smtClean="0"/>
              <a:t>31/03/2017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85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1A3E-7E87-40B0-ACD3-73AEC4578AF4}" type="datetime1">
              <a:rPr lang="en-GB" smtClean="0"/>
              <a:t>31/03/2017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78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38F-74B6-4648-9605-D3D91899AA4F}" type="datetime1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66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09FB-C1BD-4DC6-B96D-0BF976F06B7D}" type="datetime1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898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24929-C355-4F23-8B3B-7E2C9016689F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8638A-C87D-45E3-BBFC-7A284C807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48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cb.europa.eu/press/key/date/2016/html/sp160617.en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/>
              <a:t>Standorte, Verflechtungen und regionale </a:t>
            </a:r>
            <a:r>
              <a:rPr lang="de-DE" b="1" dirty="0" smtClean="0"/>
              <a:t>Disparitäten VO 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886200"/>
            <a:ext cx="7200800" cy="2279104"/>
          </a:xfrm>
        </p:spPr>
        <p:txBody>
          <a:bodyPr>
            <a:normAutofit fontScale="55000" lnSpcReduction="20000"/>
          </a:bodyPr>
          <a:lstStyle/>
          <a:p>
            <a:r>
              <a:rPr lang="de-DE" sz="5800" b="1" dirty="0"/>
              <a:t>Makroökonomische Ungleichgewichte in der Eurozone: Entstehung, Folgen und Lösungsmöglichkeiten</a:t>
            </a:r>
            <a:endParaRPr lang="en-GB" sz="5800" dirty="0"/>
          </a:p>
          <a:p>
            <a:r>
              <a:rPr lang="de-AT" dirty="0" smtClean="0"/>
              <a:t>Dr. Christian Reiner, SS 2017</a:t>
            </a:r>
          </a:p>
          <a:p>
            <a:r>
              <a:rPr lang="de-AT" dirty="0" smtClean="0"/>
              <a:t>Lauder Business School</a:t>
            </a:r>
            <a:endParaRPr lang="en-GB" dirty="0"/>
          </a:p>
        </p:txBody>
      </p:sp>
      <p:pic>
        <p:nvPicPr>
          <p:cNvPr id="1029" name="Picture 5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76672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7588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Wachstum</a:t>
            </a:r>
            <a:r>
              <a:rPr lang="en-GB" dirty="0" smtClean="0"/>
              <a:t>, real, 2005–2015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10</a:t>
            </a:fld>
            <a:endParaRPr lang="en-GB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30" y="1916832"/>
            <a:ext cx="8448814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392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Arbeitslosenquote</a:t>
            </a:r>
            <a:r>
              <a:rPr lang="en-GB" dirty="0" smtClean="0"/>
              <a:t>, EU-28, 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11</a:t>
            </a:fld>
            <a:endParaRPr lang="en-GB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28" y="1741753"/>
            <a:ext cx="8142376" cy="3744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908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Inflation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12</a:t>
            </a:fld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268" y="1628800"/>
            <a:ext cx="7383463" cy="432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5535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Staatsschulden</a:t>
            </a:r>
            <a:r>
              <a:rPr lang="en-GB" dirty="0" smtClean="0"/>
              <a:t> 2015, EU-28, % BIP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13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199" y="1802219"/>
            <a:ext cx="8089601" cy="3883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9252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Leistungsbilanz</a:t>
            </a:r>
            <a:r>
              <a:rPr lang="en-GB" dirty="0" smtClean="0"/>
              <a:t>, EU-28, % BIP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14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91" y="1667164"/>
            <a:ext cx="8335818" cy="3530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0145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Einkommensverteilung (S80/S20)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15</a:t>
            </a:fld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02" y="1470904"/>
            <a:ext cx="7821795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4027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Performance der eurozone – eine enttäuschung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69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Eurozone, reales BIP 1991-2016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17</a:t>
            </a:fld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673" y="1291368"/>
            <a:ext cx="6828150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hteck 1"/>
          <p:cNvSpPr/>
          <p:nvPr/>
        </p:nvSpPr>
        <p:spPr>
          <a:xfrm>
            <a:off x="1157925" y="5491360"/>
            <a:ext cx="68281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800" b="1" dirty="0" smtClean="0"/>
              <a:t>„Aber </a:t>
            </a:r>
            <a:r>
              <a:rPr lang="de-AT" sz="2800" b="1" dirty="0"/>
              <a:t>natürlich ist die Währungsunion alles andere als eine Erfolgsgeschichte</a:t>
            </a:r>
            <a:r>
              <a:rPr lang="de-AT" sz="2800" b="1" dirty="0" smtClean="0"/>
              <a:t>.“</a:t>
            </a:r>
            <a:r>
              <a:rPr lang="de-AT" sz="2800" dirty="0" smtClean="0"/>
              <a:t> (Bofinger)</a:t>
            </a:r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1080289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Verlorenes Jahrzehnt…(</a:t>
            </a:r>
            <a:r>
              <a:rPr lang="de-AT" dirty="0"/>
              <a:t>reales BIP, </a:t>
            </a:r>
            <a:r>
              <a:rPr lang="de-AT" dirty="0" smtClean="0"/>
              <a:t>2007=100)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18</a:t>
            </a:fld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22" y="1776089"/>
            <a:ext cx="7607355" cy="4385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9874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Divergenz in der Eurozone, reales BIP, 2007=100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19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919" y="1844824"/>
            <a:ext cx="6828150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9475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Inhalte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Makropolitik</a:t>
            </a:r>
            <a:endParaRPr lang="en-GB" dirty="0" smtClean="0"/>
          </a:p>
          <a:p>
            <a:r>
              <a:rPr lang="en-GB" dirty="0" err="1" smtClean="0"/>
              <a:t>Europäische</a:t>
            </a:r>
            <a:r>
              <a:rPr lang="en-GB" dirty="0" smtClean="0"/>
              <a:t> </a:t>
            </a:r>
            <a:r>
              <a:rPr lang="en-GB" dirty="0" err="1" smtClean="0"/>
              <a:t>Volkswirtschaften</a:t>
            </a:r>
            <a:r>
              <a:rPr lang="en-GB" dirty="0" smtClean="0"/>
              <a:t> </a:t>
            </a:r>
            <a:r>
              <a:rPr lang="en-GB" dirty="0" err="1" smtClean="0"/>
              <a:t>im</a:t>
            </a:r>
            <a:r>
              <a:rPr lang="en-GB" dirty="0" smtClean="0"/>
              <a:t> </a:t>
            </a:r>
            <a:r>
              <a:rPr lang="en-GB" dirty="0" err="1" smtClean="0"/>
              <a:t>Überblick</a:t>
            </a:r>
            <a:r>
              <a:rPr lang="en-GB" dirty="0" smtClean="0"/>
              <a:t> </a:t>
            </a:r>
          </a:p>
          <a:p>
            <a:r>
              <a:rPr lang="de-AT" dirty="0"/>
              <a:t>Performance der </a:t>
            </a:r>
            <a:r>
              <a:rPr lang="de-AT" dirty="0" smtClean="0"/>
              <a:t>Eurozone </a:t>
            </a:r>
            <a:r>
              <a:rPr lang="de-AT" dirty="0"/>
              <a:t>– eine </a:t>
            </a:r>
            <a:r>
              <a:rPr lang="de-AT" dirty="0" smtClean="0"/>
              <a:t>Enttäuschung</a:t>
            </a:r>
            <a:endParaRPr lang="en-GB" dirty="0" smtClean="0"/>
          </a:p>
          <a:p>
            <a:r>
              <a:rPr lang="en-GB" dirty="0" err="1" smtClean="0"/>
              <a:t>Thematischer</a:t>
            </a:r>
            <a:r>
              <a:rPr lang="en-GB" dirty="0" smtClean="0"/>
              <a:t> </a:t>
            </a:r>
            <a:r>
              <a:rPr lang="en-GB" dirty="0" err="1" smtClean="0"/>
              <a:t>Überblick</a:t>
            </a:r>
            <a:endParaRPr lang="en-GB" dirty="0" smtClean="0"/>
          </a:p>
          <a:p>
            <a:r>
              <a:rPr lang="en-GB" dirty="0" err="1" smtClean="0"/>
              <a:t>Wechselkurse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Geringes Wachstum – auch in Vorzeigeland 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20000"/>
          </a:bodyPr>
          <a:lstStyle/>
          <a:p>
            <a:r>
              <a:rPr lang="de-AT" dirty="0" smtClean="0"/>
              <a:t>In den Jahren vor der Krise zeigt sich </a:t>
            </a:r>
            <a:r>
              <a:rPr lang="de-AT" b="1" dirty="0" smtClean="0"/>
              <a:t>keine Wachstumsbeschleunigung</a:t>
            </a:r>
            <a:r>
              <a:rPr lang="de-AT" dirty="0" smtClean="0"/>
              <a:t> durch den Euro</a:t>
            </a:r>
          </a:p>
          <a:p>
            <a:r>
              <a:rPr lang="de-AT" dirty="0" smtClean="0"/>
              <a:t>Der Rebound nach der Krise war sehr schwach: </a:t>
            </a:r>
            <a:r>
              <a:rPr lang="de-AT" b="1" dirty="0" smtClean="0"/>
              <a:t>Verlorenes Jahrzehnt </a:t>
            </a:r>
            <a:r>
              <a:rPr lang="de-AT" dirty="0" smtClean="0"/>
              <a:t>(vgl Japan)</a:t>
            </a:r>
          </a:p>
          <a:p>
            <a:r>
              <a:rPr lang="de-AT" dirty="0" smtClean="0"/>
              <a:t>Die Performance der </a:t>
            </a:r>
            <a:r>
              <a:rPr lang="de-AT" dirty="0" smtClean="0"/>
              <a:t>Eurozone </a:t>
            </a:r>
            <a:r>
              <a:rPr lang="de-AT" dirty="0" smtClean="0"/>
              <a:t>war insbes. auch im Vgl. zu den USA schlecht</a:t>
            </a:r>
          </a:p>
          <a:p>
            <a:r>
              <a:rPr lang="de-AT" dirty="0" smtClean="0"/>
              <a:t>Diese Ausage gilt </a:t>
            </a:r>
            <a:r>
              <a:rPr lang="de-AT" b="1" u="sng" dirty="0" smtClean="0"/>
              <a:t>auch</a:t>
            </a:r>
            <a:r>
              <a:rPr lang="de-AT" b="1" dirty="0" smtClean="0"/>
              <a:t> für DE</a:t>
            </a:r>
            <a:endParaRPr lang="de-AT" b="1" dirty="0" smtClean="0"/>
          </a:p>
          <a:p>
            <a:pPr lvl="1"/>
            <a:r>
              <a:rPr lang="de-AT" dirty="0" smtClean="0"/>
              <a:t>0,8% reales Wachstum pa 2007-2015 – wie Japan in den 2000er Jahren</a:t>
            </a:r>
          </a:p>
          <a:p>
            <a:pPr lvl="1"/>
            <a:r>
              <a:rPr lang="de-AT" dirty="0" smtClean="0"/>
              <a:t>Zusätzlich starke Zunahme der </a:t>
            </a:r>
            <a:r>
              <a:rPr lang="de-AT" b="1" dirty="0" smtClean="0"/>
              <a:t>Ungleichheit</a:t>
            </a:r>
          </a:p>
          <a:p>
            <a:pPr lvl="1"/>
            <a:r>
              <a:rPr lang="de-AT" b="1" dirty="0" smtClean="0"/>
              <a:t>Wachstumsmodell</a:t>
            </a:r>
            <a:r>
              <a:rPr lang="de-AT" dirty="0" smtClean="0"/>
              <a:t> nicht verallgemeinerbar</a:t>
            </a:r>
          </a:p>
          <a:p>
            <a:r>
              <a:rPr lang="de-AT" dirty="0" smtClean="0"/>
              <a:t>Lange Krise reduziert </a:t>
            </a:r>
            <a:r>
              <a:rPr lang="de-AT" b="1" dirty="0" smtClean="0"/>
              <a:t>Wachstumspotenzial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5258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Thematischer</a:t>
            </a:r>
            <a:r>
              <a:rPr lang="en-GB" dirty="0"/>
              <a:t> </a:t>
            </a:r>
            <a:r>
              <a:rPr lang="en-GB" dirty="0" err="1"/>
              <a:t>Überblick</a:t>
            </a:r>
            <a:r>
              <a:rPr lang="en-GB" dirty="0"/>
              <a:t/>
            </a:r>
            <a:br>
              <a:rPr lang="en-GB" dirty="0"/>
            </a:b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083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Einige Leitfragen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r>
              <a:rPr lang="de-AT" dirty="0" smtClean="0"/>
              <a:t>Sind </a:t>
            </a:r>
            <a:r>
              <a:rPr lang="de-AT" b="1" dirty="0" smtClean="0"/>
              <a:t>einzelne Länder </a:t>
            </a:r>
            <a:r>
              <a:rPr lang="de-AT" dirty="0" smtClean="0"/>
              <a:t>an ihrer Krise schuld?</a:t>
            </a:r>
          </a:p>
          <a:p>
            <a:r>
              <a:rPr lang="de-AT" dirty="0" smtClean="0"/>
              <a:t>Oder ist das </a:t>
            </a:r>
            <a:r>
              <a:rPr lang="de-AT" b="1" dirty="0" smtClean="0"/>
              <a:t>System der Eurozone </a:t>
            </a:r>
            <a:r>
              <a:rPr lang="de-AT" dirty="0" smtClean="0"/>
              <a:t>an der divergenten Entwicklung und der darauf folgenden Krise schuld?</a:t>
            </a:r>
          </a:p>
          <a:p>
            <a:r>
              <a:rPr lang="de-AT" dirty="0" smtClean="0"/>
              <a:t>Ist der </a:t>
            </a:r>
            <a:r>
              <a:rPr lang="de-AT" b="1" dirty="0" smtClean="0"/>
              <a:t>Euro</a:t>
            </a:r>
            <a:r>
              <a:rPr lang="de-AT" dirty="0" smtClean="0"/>
              <a:t> ein Motor oder ein Hindernis des europäischen Einigungsprozesses?</a:t>
            </a:r>
          </a:p>
          <a:p>
            <a:r>
              <a:rPr lang="de-AT" dirty="0" smtClean="0"/>
              <a:t>Welche Folgen hat die Währungsunion für die Beziehungen zwischen </a:t>
            </a:r>
            <a:r>
              <a:rPr lang="de-AT" b="1" dirty="0" smtClean="0"/>
              <a:t>Zentrum und Peripherie</a:t>
            </a:r>
            <a:r>
              <a:rPr lang="de-AT" dirty="0" smtClean="0"/>
              <a:t>?</a:t>
            </a:r>
          </a:p>
          <a:p>
            <a:r>
              <a:rPr lang="de-AT" dirty="0" smtClean="0"/>
              <a:t>Wer trägt die </a:t>
            </a:r>
            <a:r>
              <a:rPr lang="de-AT" b="1" dirty="0" smtClean="0"/>
              <a:t>Lasten der Krise</a:t>
            </a:r>
            <a:r>
              <a:rPr lang="de-AT" dirty="0" smtClean="0"/>
              <a:t>?</a:t>
            </a:r>
          </a:p>
          <a:p>
            <a:r>
              <a:rPr lang="de-AT" b="1" dirty="0" smtClean="0"/>
              <a:t>Marktversagen</a:t>
            </a:r>
            <a:r>
              <a:rPr lang="de-AT" dirty="0" smtClean="0"/>
              <a:t> oder </a:t>
            </a:r>
            <a:r>
              <a:rPr lang="de-AT" b="1" dirty="0" smtClean="0"/>
              <a:t>Staatsversagen</a:t>
            </a:r>
            <a:r>
              <a:rPr lang="de-AT" dirty="0" smtClean="0"/>
              <a:t>?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0980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Die Rolle des Wechselkurs I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de-AT" dirty="0" smtClean="0"/>
              <a:t>Währungsunion bedeutet die </a:t>
            </a:r>
            <a:r>
              <a:rPr lang="de-AT" b="1" dirty="0" smtClean="0"/>
              <a:t>Abschaffung des Wechselkurses</a:t>
            </a:r>
            <a:r>
              <a:rPr lang="de-AT" dirty="0" smtClean="0"/>
              <a:t> zwischen Staaten</a:t>
            </a:r>
          </a:p>
          <a:p>
            <a:r>
              <a:rPr lang="de-AT" dirty="0" smtClean="0"/>
              <a:t>Wechselkurs ist eine Art </a:t>
            </a:r>
            <a:r>
              <a:rPr lang="de-AT" b="1" dirty="0" smtClean="0"/>
              <a:t>Scharnier zwischen Ökonomien</a:t>
            </a:r>
            <a:r>
              <a:rPr lang="de-AT" dirty="0" smtClean="0"/>
              <a:t>, der sich immer ändert, wenn sich die Staaten auseinanderentwickeln</a:t>
            </a:r>
          </a:p>
          <a:p>
            <a:pPr lvl="1"/>
            <a:r>
              <a:rPr lang="de-AT" dirty="0" smtClean="0"/>
              <a:t>Land A hat höhere Inflation als Land B</a:t>
            </a:r>
          </a:p>
          <a:p>
            <a:pPr lvl="1"/>
            <a:r>
              <a:rPr lang="de-AT" dirty="0" smtClean="0"/>
              <a:t>Nachfrage nach Gütern von Land A sinkt</a:t>
            </a:r>
          </a:p>
          <a:p>
            <a:pPr lvl="1"/>
            <a:r>
              <a:rPr lang="de-AT" dirty="0" smtClean="0"/>
              <a:t>Währung von A wertet ab</a:t>
            </a:r>
          </a:p>
          <a:p>
            <a:pPr lvl="1"/>
            <a:r>
              <a:rPr lang="de-AT" dirty="0" smtClean="0"/>
              <a:t>Für Ausländer wird der Kauf von Gütern von Land A billiger</a:t>
            </a:r>
          </a:p>
          <a:p>
            <a:pPr lvl="1"/>
            <a:r>
              <a:rPr lang="de-AT" dirty="0" smtClean="0"/>
              <a:t>Wechselkurs als Schockabsorber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7479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Die Rolle des Wechselkurs </a:t>
            </a:r>
            <a:r>
              <a:rPr lang="de-AT" dirty="0" smtClean="0"/>
              <a:t>II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Bestimmungsgründe des Wechselkurses: </a:t>
            </a:r>
            <a:r>
              <a:rPr lang="de-AT" b="1" dirty="0" smtClean="0"/>
              <a:t>Güterhandel und Kapitalströme</a:t>
            </a:r>
          </a:p>
          <a:p>
            <a:r>
              <a:rPr lang="de-AT" dirty="0" smtClean="0"/>
              <a:t>Aber </a:t>
            </a:r>
            <a:r>
              <a:rPr lang="de-AT" b="1" dirty="0" smtClean="0"/>
              <a:t>frei schwankende Wechselkurse </a:t>
            </a:r>
            <a:r>
              <a:rPr lang="de-AT" dirty="0" smtClean="0"/>
              <a:t>sorgen auch für </a:t>
            </a:r>
            <a:r>
              <a:rPr lang="de-AT" b="1" dirty="0" smtClean="0"/>
              <a:t>Probleme</a:t>
            </a:r>
          </a:p>
          <a:p>
            <a:pPr lvl="1"/>
            <a:r>
              <a:rPr lang="de-AT" dirty="0" smtClean="0"/>
              <a:t>Kalkulation für das Auslandsgeschäft von Unternehmen wird schwierig</a:t>
            </a:r>
          </a:p>
          <a:p>
            <a:pPr lvl="1"/>
            <a:r>
              <a:rPr lang="de-AT" dirty="0" smtClean="0"/>
              <a:t>Konsumenten zahlen Wechselgebühren und Preisvergleiche werden erschwert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1266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Schocks und Geld- und Fiskalpolitik 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 smtClean="0"/>
              <a:t>Wechselkurs </a:t>
            </a:r>
            <a:r>
              <a:rPr lang="de-AT" dirty="0" smtClean="0"/>
              <a:t>als </a:t>
            </a:r>
            <a:r>
              <a:rPr lang="de-AT" b="1" dirty="0" smtClean="0"/>
              <a:t>Schockabsorber </a:t>
            </a:r>
            <a:r>
              <a:rPr lang="de-AT" b="1" dirty="0" smtClean="0"/>
              <a:t>fehlt</a:t>
            </a:r>
            <a:r>
              <a:rPr lang="de-AT" dirty="0" smtClean="0"/>
              <a:t> in Währungsunion</a:t>
            </a:r>
          </a:p>
          <a:p>
            <a:r>
              <a:rPr lang="de-AT" dirty="0" smtClean="0"/>
              <a:t>Was passiert bei </a:t>
            </a:r>
            <a:r>
              <a:rPr lang="de-AT" b="1" dirty="0" smtClean="0"/>
              <a:t>asymmetrischen Schocks</a:t>
            </a:r>
            <a:r>
              <a:rPr lang="de-AT" dirty="0" smtClean="0"/>
              <a:t>?</a:t>
            </a:r>
          </a:p>
          <a:p>
            <a:pPr lvl="1"/>
            <a:r>
              <a:rPr lang="de-AT" dirty="0" smtClean="0"/>
              <a:t>Geldpolitik und Fiskalpolitik</a:t>
            </a:r>
          </a:p>
          <a:p>
            <a:pPr lvl="1"/>
            <a:r>
              <a:rPr lang="de-AT" dirty="0" smtClean="0"/>
              <a:t>In einer Währungsunion gibt es nur mehr eine </a:t>
            </a:r>
            <a:r>
              <a:rPr lang="de-AT" b="1" dirty="0" smtClean="0"/>
              <a:t>einheitliche Geldpolitik</a:t>
            </a:r>
          </a:p>
          <a:p>
            <a:pPr lvl="1"/>
            <a:r>
              <a:rPr lang="de-AT" dirty="0" smtClean="0"/>
              <a:t>Auch die </a:t>
            </a:r>
            <a:r>
              <a:rPr lang="de-AT" b="1" dirty="0" smtClean="0"/>
              <a:t>Fiskalpolitik</a:t>
            </a:r>
            <a:r>
              <a:rPr lang="de-AT" dirty="0" smtClean="0"/>
              <a:t> ist durch die Währungsunion eingeschränkt, um negative Spillovers zu vermeiden</a:t>
            </a:r>
          </a:p>
          <a:p>
            <a:pPr lvl="1"/>
            <a:r>
              <a:rPr lang="de-AT" dirty="0" smtClean="0"/>
              <a:t>Wie können Staaten einer Währunsgunion Krisen bekämpfen (die nicht alle Staaten trifft)? </a:t>
            </a:r>
          </a:p>
          <a:p>
            <a:pPr marL="457200" lvl="1" indent="0">
              <a:buNone/>
            </a:pPr>
            <a:endParaRPr lang="de-AT" dirty="0" smtClean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1904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Konvergenz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AT" dirty="0" smtClean="0"/>
              <a:t>Je </a:t>
            </a:r>
            <a:r>
              <a:rPr lang="de-AT" dirty="0" smtClean="0"/>
              <a:t>ähnlicher </a:t>
            </a:r>
            <a:r>
              <a:rPr lang="de-AT" dirty="0" smtClean="0"/>
              <a:t>die Länder einer Währungsunion sind, desto weniger Probleme bereitet der Verzicht auf eigenständige Makropolitik</a:t>
            </a:r>
          </a:p>
          <a:p>
            <a:r>
              <a:rPr lang="de-AT" dirty="0" smtClean="0"/>
              <a:t>Konvergenz bdeutet, das Staaten hinsichtlich ihrer Wirtschaftsentwicklung </a:t>
            </a:r>
            <a:r>
              <a:rPr lang="de-AT" b="1" dirty="0" smtClean="0"/>
              <a:t>ähnlich werden</a:t>
            </a:r>
          </a:p>
          <a:p>
            <a:r>
              <a:rPr lang="de-AT" dirty="0" smtClean="0"/>
              <a:t>Grundproblem einer Währungsunion ist </a:t>
            </a:r>
            <a:r>
              <a:rPr lang="de-AT" b="1" dirty="0" smtClean="0"/>
              <a:t>mangelnde Konvergenz</a:t>
            </a:r>
          </a:p>
          <a:p>
            <a:pPr lvl="1"/>
            <a:r>
              <a:rPr lang="de-AT" dirty="0" smtClean="0"/>
              <a:t>Konvergenzkriterien</a:t>
            </a:r>
          </a:p>
          <a:p>
            <a:pPr lvl="1"/>
            <a:r>
              <a:rPr lang="de-AT" dirty="0" smtClean="0"/>
              <a:t>Strukturpolitik und Lohnpolitik als Ersatz für Makropolitik</a:t>
            </a:r>
          </a:p>
          <a:p>
            <a:pPr lvl="1"/>
            <a:r>
              <a:rPr lang="de-AT" dirty="0" smtClean="0"/>
              <a:t>Finanztransfers oder Bail-out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7735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Geburt des Euro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AT" b="1" dirty="0" smtClean="0"/>
              <a:t>EWS</a:t>
            </a:r>
            <a:r>
              <a:rPr lang="de-AT" dirty="0" smtClean="0"/>
              <a:t> als erster währungspolitischer Integrationsversuch scheiterte 1993</a:t>
            </a:r>
          </a:p>
          <a:p>
            <a:r>
              <a:rPr lang="de-AT" dirty="0" smtClean="0"/>
              <a:t>1992 wurde im </a:t>
            </a:r>
            <a:r>
              <a:rPr lang="de-AT" b="1" dirty="0" smtClean="0"/>
              <a:t>Vertrag von Maastricht </a:t>
            </a:r>
            <a:r>
              <a:rPr lang="de-AT" dirty="0" smtClean="0"/>
              <a:t>die Einführung einer Währungsunion </a:t>
            </a:r>
            <a:r>
              <a:rPr lang="de-AT" dirty="0"/>
              <a:t>(WWU) </a:t>
            </a:r>
            <a:r>
              <a:rPr lang="de-AT" dirty="0" smtClean="0"/>
              <a:t>beschlossen</a:t>
            </a:r>
          </a:p>
          <a:p>
            <a:pPr lvl="1"/>
            <a:r>
              <a:rPr lang="de-AT" dirty="0" smtClean="0"/>
              <a:t>Gründung der EZB</a:t>
            </a:r>
          </a:p>
          <a:p>
            <a:pPr lvl="1"/>
            <a:r>
              <a:rPr lang="de-AT" dirty="0" smtClean="0"/>
              <a:t>Kovergenzkriterien (</a:t>
            </a:r>
            <a:r>
              <a:rPr lang="en-GB" dirty="0" err="1"/>
              <a:t>Eintrittskriterien</a:t>
            </a:r>
            <a:r>
              <a:rPr lang="en-GB" dirty="0"/>
              <a:t> </a:t>
            </a:r>
            <a:r>
              <a:rPr lang="en-GB" dirty="0" smtClean="0"/>
              <a:t>)</a:t>
            </a:r>
          </a:p>
          <a:p>
            <a:pPr lvl="1"/>
            <a:r>
              <a:rPr lang="de-AT" dirty="0" smtClean="0"/>
              <a:t>No-Bail-out Klausel</a:t>
            </a:r>
          </a:p>
          <a:p>
            <a:pPr lvl="1"/>
            <a:r>
              <a:rPr lang="de-AT" dirty="0" smtClean="0"/>
              <a:t>Verbot der monetären Staatsfinanzierung</a:t>
            </a:r>
          </a:p>
          <a:p>
            <a:r>
              <a:rPr lang="de-AT" b="1" dirty="0"/>
              <a:t>Start der Eurozone am 1.1.1999</a:t>
            </a:r>
            <a:r>
              <a:rPr lang="de-AT" dirty="0"/>
              <a:t> (Euro als Buchgeld in elf Staaten der Europäischen </a:t>
            </a:r>
            <a:r>
              <a:rPr lang="de-AT" dirty="0" smtClean="0"/>
              <a:t>Union)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0604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Schönwetterphase und Krise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AT" b="1" dirty="0" smtClean="0"/>
              <a:t>Kapital</a:t>
            </a:r>
            <a:r>
              <a:rPr lang="de-AT" dirty="0" smtClean="0"/>
              <a:t> strömte von reichen Norden in südliche Peripherie (PIGS)</a:t>
            </a:r>
          </a:p>
          <a:p>
            <a:r>
              <a:rPr lang="de-AT" b="1" dirty="0" smtClean="0"/>
              <a:t>Risikoprämien</a:t>
            </a:r>
            <a:r>
              <a:rPr lang="de-AT" dirty="0" smtClean="0"/>
              <a:t> auf Anlagen in PIGS sanken</a:t>
            </a:r>
          </a:p>
          <a:p>
            <a:r>
              <a:rPr lang="de-AT" b="1" dirty="0" smtClean="0"/>
              <a:t>Verschuldung im Ausland </a:t>
            </a:r>
            <a:r>
              <a:rPr lang="de-AT" dirty="0" smtClean="0"/>
              <a:t>nahm zu, va die Privatschulden stiegen, zT auch die Staatsschulden</a:t>
            </a:r>
          </a:p>
          <a:p>
            <a:r>
              <a:rPr lang="de-AT" b="1" dirty="0" smtClean="0"/>
              <a:t>Divergenz</a:t>
            </a:r>
            <a:r>
              <a:rPr lang="de-AT" dirty="0" smtClean="0"/>
              <a:t> in der Eurozone</a:t>
            </a:r>
          </a:p>
          <a:p>
            <a:r>
              <a:rPr lang="de-AT" dirty="0" smtClean="0"/>
              <a:t>US-Finanzkrise „offenbarte“ Verwerfungen in Eurozone </a:t>
            </a:r>
            <a:endParaRPr lang="de-AT" dirty="0">
              <a:sym typeface="Wingdings" panose="05000000000000000000" pitchFamily="2" charset="2"/>
            </a:endParaRPr>
          </a:p>
          <a:p>
            <a:r>
              <a:rPr lang="de-AT" b="1" dirty="0" smtClean="0">
                <a:sym typeface="Wingdings" panose="05000000000000000000" pitchFamily="2" charset="2"/>
              </a:rPr>
              <a:t>Eurokrise</a:t>
            </a:r>
            <a:r>
              <a:rPr lang="de-AT" dirty="0" smtClean="0">
                <a:sym typeface="Wingdings" panose="05000000000000000000" pitchFamily="2" charset="2"/>
              </a:rPr>
              <a:t> beginnt im Okt 2009: griech. Budgetdefizit ist nicht 4% wie angenommen, sd. 12,7% </a:t>
            </a:r>
          </a:p>
          <a:p>
            <a:r>
              <a:rPr lang="de-AT" dirty="0" smtClean="0">
                <a:sym typeface="Wingdings" panose="05000000000000000000" pitchFamily="2" charset="2"/>
              </a:rPr>
              <a:t>Kapitalflüsse drehen sich um, </a:t>
            </a:r>
            <a:r>
              <a:rPr lang="de-AT" b="1" dirty="0" smtClean="0">
                <a:sym typeface="Wingdings" panose="05000000000000000000" pitchFamily="2" charset="2"/>
              </a:rPr>
              <a:t>Krise in Peripherie </a:t>
            </a:r>
            <a:r>
              <a:rPr lang="de-AT" b="1" dirty="0" smtClean="0"/>
              <a:t>  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4033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Rettungsaktionen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Rettungsfonds</a:t>
            </a:r>
          </a:p>
          <a:p>
            <a:r>
              <a:rPr lang="de-AT" dirty="0" smtClean="0"/>
              <a:t>EZB</a:t>
            </a:r>
          </a:p>
          <a:p>
            <a:r>
              <a:rPr lang="de-AT" dirty="0" smtClean="0"/>
              <a:t>Straffung der Fiskalregeln</a:t>
            </a:r>
          </a:p>
          <a:p>
            <a:r>
              <a:rPr lang="de-AT" dirty="0" smtClean="0"/>
              <a:t>Verstärkte Koordination der WIPOL</a:t>
            </a:r>
          </a:p>
          <a:p>
            <a:r>
              <a:rPr lang="de-AT" dirty="0" smtClean="0"/>
              <a:t>Austeritätspolitik in Peripherie</a:t>
            </a:r>
          </a:p>
          <a:p>
            <a:r>
              <a:rPr lang="en-GB" dirty="0" err="1" smtClean="0"/>
              <a:t>Bankenunion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151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Makropolitik (macroeconomic policies)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4301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Zukunft des Euro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b="1" dirty="0" smtClean="0"/>
              <a:t>Modell der </a:t>
            </a:r>
            <a:r>
              <a:rPr lang="de-AT" b="1" dirty="0" smtClean="0"/>
              <a:t>Solidarität </a:t>
            </a:r>
            <a:r>
              <a:rPr lang="de-AT" dirty="0" smtClean="0"/>
              <a:t>(linkes Modell)</a:t>
            </a:r>
            <a:endParaRPr lang="de-AT" b="1" dirty="0" smtClean="0"/>
          </a:p>
          <a:p>
            <a:pPr lvl="1"/>
            <a:r>
              <a:rPr lang="de-AT" dirty="0" smtClean="0"/>
              <a:t>Souveränitätsverlust von Staaten</a:t>
            </a:r>
          </a:p>
          <a:p>
            <a:pPr lvl="1"/>
            <a:r>
              <a:rPr lang="de-AT" dirty="0" smtClean="0"/>
              <a:t>Startke Staaten helfen schwachen Staaten</a:t>
            </a:r>
          </a:p>
          <a:p>
            <a:pPr lvl="1"/>
            <a:r>
              <a:rPr lang="de-AT" dirty="0" smtClean="0"/>
              <a:t>Europäischer Finanzausgleich (Fiskalischer Föderalismus)</a:t>
            </a:r>
          </a:p>
          <a:p>
            <a:r>
              <a:rPr lang="de-AT" b="1" dirty="0" smtClean="0"/>
              <a:t>Modell der </a:t>
            </a:r>
            <a:r>
              <a:rPr lang="de-AT" b="1" dirty="0" smtClean="0"/>
              <a:t>Subsidiarität </a:t>
            </a:r>
            <a:r>
              <a:rPr lang="de-AT" dirty="0" smtClean="0"/>
              <a:t>(liberal-konservatives Modell)</a:t>
            </a:r>
            <a:endParaRPr lang="de-AT" b="1" dirty="0" smtClean="0"/>
          </a:p>
          <a:p>
            <a:pPr lvl="1"/>
            <a:r>
              <a:rPr lang="de-AT" dirty="0" smtClean="0"/>
              <a:t>Eigenverantwortung der Staaten wird betont</a:t>
            </a:r>
          </a:p>
          <a:p>
            <a:pPr lvl="1"/>
            <a:r>
              <a:rPr lang="de-AT" dirty="0" smtClean="0"/>
              <a:t>Austritt aus Währungsunion sollte möglich sein</a:t>
            </a:r>
          </a:p>
          <a:p>
            <a:pPr lvl="1"/>
            <a:r>
              <a:rPr lang="de-AT" dirty="0" smtClean="0"/>
              <a:t>Staatspleite sollte möglich sein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1410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Wechselkurse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1280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Basics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Wechselkurs ist der </a:t>
            </a:r>
            <a:r>
              <a:rPr lang="de-AT" b="1" dirty="0" smtClean="0"/>
              <a:t>Preis einer Währung</a:t>
            </a:r>
            <a:r>
              <a:rPr lang="de-AT" dirty="0" smtClean="0"/>
              <a:t>, der in Einheiten einer anderen Währung ausgedrückt wird</a:t>
            </a:r>
          </a:p>
          <a:p>
            <a:pPr lvl="1"/>
            <a:r>
              <a:rPr lang="de-AT" dirty="0" smtClean="0"/>
              <a:t>Mengennotierung</a:t>
            </a:r>
          </a:p>
          <a:p>
            <a:pPr lvl="1"/>
            <a:r>
              <a:rPr lang="de-AT" dirty="0" smtClean="0"/>
              <a:t>Preisnotierung</a:t>
            </a:r>
          </a:p>
          <a:p>
            <a:r>
              <a:rPr lang="de-AT" dirty="0" smtClean="0"/>
              <a:t>Steigt (sinkt) der Preis einer Währung, so spricht man von </a:t>
            </a:r>
            <a:r>
              <a:rPr lang="de-AT" b="1" dirty="0" smtClean="0"/>
              <a:t>Aufwerung (Abwertung)</a:t>
            </a:r>
          </a:p>
          <a:p>
            <a:r>
              <a:rPr lang="de-AT" b="1" dirty="0" smtClean="0"/>
              <a:t>Fixe vs flexible Wechselkurse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3899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Makroökonomische Effekte von Aufwertungen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GB" dirty="0"/>
              <a:t>Export prices in foreign currency increase </a:t>
            </a:r>
          </a:p>
          <a:p>
            <a:pPr lvl="0"/>
            <a:r>
              <a:rPr lang="en-GB" dirty="0"/>
              <a:t>Import prices drop </a:t>
            </a:r>
          </a:p>
          <a:p>
            <a:pPr lvl="0"/>
            <a:r>
              <a:rPr lang="en-GB" b="1" dirty="0"/>
              <a:t>Exports decrease and imports increase</a:t>
            </a:r>
          </a:p>
          <a:p>
            <a:pPr lvl="0"/>
            <a:r>
              <a:rPr lang="en-GB" b="1" dirty="0"/>
              <a:t>Employment</a:t>
            </a:r>
            <a:r>
              <a:rPr lang="en-GB" dirty="0"/>
              <a:t> in export and import competing industries will decrease </a:t>
            </a:r>
          </a:p>
          <a:p>
            <a:pPr lvl="0"/>
            <a:r>
              <a:rPr lang="en-GB" dirty="0"/>
              <a:t>Domestic consumers and (some) firms gain from lower import prices </a:t>
            </a:r>
          </a:p>
          <a:p>
            <a:pPr lvl="0"/>
            <a:r>
              <a:rPr lang="en-GB" b="1" dirty="0"/>
              <a:t>Burden of debt</a:t>
            </a:r>
            <a:r>
              <a:rPr lang="en-GB" dirty="0"/>
              <a:t> in foreign currency decreases</a:t>
            </a:r>
          </a:p>
          <a:p>
            <a:r>
              <a:rPr lang="en-GB" dirty="0"/>
              <a:t>Domestic firms have to </a:t>
            </a:r>
            <a:r>
              <a:rPr lang="en-GB" b="1" dirty="0"/>
              <a:t>increase their performance to remain competitive </a:t>
            </a:r>
            <a:r>
              <a:rPr lang="en-GB" dirty="0"/>
              <a:t>in international </a:t>
            </a:r>
            <a:r>
              <a:rPr lang="en-GB" dirty="0" smtClean="0"/>
              <a:t>markets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4248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Makroökonomische Effekte von </a:t>
            </a:r>
            <a:r>
              <a:rPr lang="de-AT" dirty="0" smtClean="0"/>
              <a:t>Abwertungen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GB" dirty="0"/>
              <a:t>Export prices in foreign currency decrease</a:t>
            </a:r>
          </a:p>
          <a:p>
            <a:pPr lvl="0"/>
            <a:r>
              <a:rPr lang="en-GB" dirty="0"/>
              <a:t>Import prices rise </a:t>
            </a:r>
          </a:p>
          <a:p>
            <a:pPr lvl="0"/>
            <a:r>
              <a:rPr lang="en-GB" b="1" dirty="0"/>
              <a:t>Exports increase and imports decrease</a:t>
            </a:r>
          </a:p>
          <a:p>
            <a:pPr lvl="0"/>
            <a:r>
              <a:rPr lang="en-GB" b="1" dirty="0"/>
              <a:t>Employment</a:t>
            </a:r>
            <a:r>
              <a:rPr lang="en-GB" dirty="0"/>
              <a:t> in export and import competing industries will increase </a:t>
            </a:r>
          </a:p>
          <a:p>
            <a:pPr lvl="0"/>
            <a:r>
              <a:rPr lang="en-GB" b="1" dirty="0"/>
              <a:t>Domestic inflation increases </a:t>
            </a:r>
            <a:r>
              <a:rPr lang="en-GB" dirty="0"/>
              <a:t>and consumers have to pay higher prices for imports</a:t>
            </a:r>
          </a:p>
          <a:p>
            <a:pPr lvl="0"/>
            <a:r>
              <a:rPr lang="en-GB" b="1" dirty="0"/>
              <a:t>Burden of debt </a:t>
            </a:r>
            <a:r>
              <a:rPr lang="en-GB" dirty="0"/>
              <a:t>in foreign currency increases</a:t>
            </a:r>
          </a:p>
          <a:p>
            <a:r>
              <a:rPr lang="en-GB" dirty="0"/>
              <a:t>Firms can </a:t>
            </a:r>
            <a:r>
              <a:rPr lang="en-GB" b="1" dirty="0"/>
              <a:t>rely on a weak currency to remain competitive </a:t>
            </a:r>
            <a:r>
              <a:rPr lang="en-GB" dirty="0"/>
              <a:t>and face less pressure to improve their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0496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Determinanten des Wechselkurs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AT" dirty="0" smtClean="0"/>
              <a:t>Wechselkurs bildet sich durch </a:t>
            </a:r>
            <a:r>
              <a:rPr lang="de-AT" b="1" dirty="0" smtClean="0"/>
              <a:t>Angebot und Nachfrage am Devisenmarkt</a:t>
            </a:r>
          </a:p>
          <a:p>
            <a:r>
              <a:rPr lang="de-AT" b="1" dirty="0" smtClean="0"/>
              <a:t>Güterströme und Kapitalströme </a:t>
            </a:r>
            <a:r>
              <a:rPr lang="de-AT" dirty="0" smtClean="0"/>
              <a:t>bestimmen Wechselkurs</a:t>
            </a:r>
          </a:p>
          <a:p>
            <a:pPr lvl="1"/>
            <a:r>
              <a:rPr lang="de-AT" b="1" dirty="0" smtClean="0"/>
              <a:t>Angebot an Euro:</a:t>
            </a:r>
            <a:r>
              <a:rPr lang="de-AT" dirty="0" smtClean="0"/>
              <a:t> Importe, Kapitalexporte</a:t>
            </a:r>
          </a:p>
          <a:p>
            <a:pPr lvl="1"/>
            <a:r>
              <a:rPr lang="de-AT" b="1" dirty="0" smtClean="0"/>
              <a:t>Nachfrage nach Euro:</a:t>
            </a:r>
            <a:r>
              <a:rPr lang="de-AT" dirty="0" smtClean="0"/>
              <a:t> Exporte, Kapitalimporte</a:t>
            </a:r>
          </a:p>
          <a:p>
            <a:pPr lvl="1"/>
            <a:r>
              <a:rPr lang="de-AT" dirty="0" smtClean="0"/>
              <a:t>Entscheidend für Auf- oder Abwertung ist der Saldo von Angebot und Nachfrage</a:t>
            </a:r>
          </a:p>
          <a:p>
            <a:r>
              <a:rPr lang="de-AT" dirty="0" smtClean="0"/>
              <a:t>Die Ströme selbst </a:t>
            </a:r>
            <a:r>
              <a:rPr lang="de-AT" dirty="0" smtClean="0"/>
              <a:t>hängen </a:t>
            </a:r>
            <a:r>
              <a:rPr lang="de-AT" dirty="0" smtClean="0"/>
              <a:t>wiederum von zahlreichen Variablen ab: Wachstumspotenzial, polit. Stabilität, Wettbewerbsfähigkeit,…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9245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Theorien der Wechselkursentwicklung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724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de-AT" b="1" dirty="0" smtClean="0"/>
              <a:t>Zinsparitätentheorie</a:t>
            </a:r>
          </a:p>
          <a:p>
            <a:pPr lvl="1"/>
            <a:r>
              <a:rPr lang="de-AT" dirty="0" smtClean="0"/>
              <a:t>Kapitalflüsse</a:t>
            </a:r>
            <a:endParaRPr lang="de-AT" dirty="0" smtClean="0"/>
          </a:p>
          <a:p>
            <a:pPr lvl="1"/>
            <a:r>
              <a:rPr lang="de-AT" dirty="0" smtClean="0"/>
              <a:t>Kurze Frist</a:t>
            </a:r>
          </a:p>
          <a:p>
            <a:pPr lvl="1"/>
            <a:r>
              <a:rPr lang="de-AT" dirty="0" smtClean="0"/>
              <a:t>Zinsdifferenzen bestimmen Kapitalströme</a:t>
            </a:r>
          </a:p>
          <a:p>
            <a:pPr lvl="1"/>
            <a:r>
              <a:rPr lang="de-AT" dirty="0" smtClean="0"/>
              <a:t>Je höher die Zinsen in einem Land relativ zum Rest der Welt, umso eher erfolgt ein Kapitalzufluss, der wiederum eine Aufwertung induziert</a:t>
            </a:r>
          </a:p>
          <a:p>
            <a:r>
              <a:rPr lang="de-AT" b="1" dirty="0" smtClean="0"/>
              <a:t>Kaufkraftsparitätentheorie</a:t>
            </a:r>
          </a:p>
          <a:p>
            <a:pPr lvl="1"/>
            <a:r>
              <a:rPr lang="de-AT" dirty="0" smtClean="0"/>
              <a:t>Exporte und Importe</a:t>
            </a:r>
            <a:endParaRPr lang="de-AT" dirty="0" smtClean="0"/>
          </a:p>
          <a:p>
            <a:pPr lvl="1"/>
            <a:r>
              <a:rPr lang="de-AT" dirty="0" smtClean="0"/>
              <a:t>Law of one price</a:t>
            </a:r>
          </a:p>
          <a:p>
            <a:pPr lvl="1"/>
            <a:r>
              <a:rPr lang="de-AT" dirty="0" smtClean="0"/>
              <a:t>Länder mit hoher (niedriger) Inflation werten ab (auf)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5450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Weitere Einflussfaktoren auf den Wechselkurs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b="1" dirty="0" smtClean="0"/>
              <a:t>Politische Faktoren</a:t>
            </a:r>
          </a:p>
          <a:p>
            <a:pPr lvl="1"/>
            <a:r>
              <a:rPr lang="de-AT" dirty="0" smtClean="0"/>
              <a:t>Politik, die erwarete Kapitalrendite reduziert, führt zu einer Abwertung</a:t>
            </a:r>
          </a:p>
          <a:p>
            <a:pPr lvl="1"/>
            <a:r>
              <a:rPr lang="de-AT" dirty="0" smtClean="0"/>
              <a:t>Wechselkurs als „Fieberthermometer“</a:t>
            </a:r>
          </a:p>
          <a:p>
            <a:r>
              <a:rPr lang="de-AT" b="1" dirty="0" smtClean="0"/>
              <a:t>Erwartungen</a:t>
            </a:r>
            <a:r>
              <a:rPr lang="de-AT" dirty="0" smtClean="0"/>
              <a:t> und Spekulation</a:t>
            </a:r>
          </a:p>
          <a:p>
            <a:r>
              <a:rPr lang="de-AT" b="1" dirty="0" smtClean="0"/>
              <a:t>Geldpolitik</a:t>
            </a:r>
            <a:r>
              <a:rPr lang="de-AT" dirty="0" smtClean="0"/>
              <a:t>: Zinspolitik, Devisenmark-tinterventionen (Währungsreserven)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0710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Wechselkurspolitik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smtClean="0"/>
              <a:t>Wahlmöglichkeiten für Politik</a:t>
            </a:r>
          </a:p>
          <a:p>
            <a:pPr lvl="1"/>
            <a:r>
              <a:rPr lang="de-AT" b="1" dirty="0" smtClean="0"/>
              <a:t>Fixe Wechselkurse</a:t>
            </a:r>
          </a:p>
          <a:p>
            <a:pPr lvl="1"/>
            <a:r>
              <a:rPr lang="de-AT" b="1" dirty="0" smtClean="0"/>
              <a:t>Flexible Wechselkurse</a:t>
            </a:r>
          </a:p>
          <a:p>
            <a:r>
              <a:rPr lang="de-AT" dirty="0" smtClean="0"/>
              <a:t>Was ist besser?</a:t>
            </a:r>
          </a:p>
          <a:p>
            <a:r>
              <a:rPr lang="de-AT" dirty="0" smtClean="0"/>
              <a:t>Beide Systeme haben </a:t>
            </a:r>
            <a:r>
              <a:rPr lang="de-AT" b="1" dirty="0" smtClean="0"/>
              <a:t>Vor- und Nachteile</a:t>
            </a:r>
          </a:p>
          <a:p>
            <a:r>
              <a:rPr lang="de-AT" b="1" dirty="0" smtClean="0"/>
              <a:t>Keynesianer</a:t>
            </a:r>
            <a:r>
              <a:rPr lang="de-AT" dirty="0" smtClean="0"/>
              <a:t> befürworten eher „stabile“ Wechselkurse (Koordination, Bretton Woods)</a:t>
            </a:r>
          </a:p>
          <a:p>
            <a:r>
              <a:rPr lang="de-AT" b="1" dirty="0" smtClean="0"/>
              <a:t>Neoliberale</a:t>
            </a:r>
            <a:r>
              <a:rPr lang="de-AT" dirty="0" smtClean="0"/>
              <a:t> sind eher für flexible Wechselkurse (Milton Friedman)</a:t>
            </a:r>
          </a:p>
          <a:p>
            <a:endParaRPr lang="de-A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4787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Fix und flexibel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39</a:t>
            </a:fld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172" y="1600200"/>
            <a:ext cx="694965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6536" y="6470981"/>
            <a:ext cx="7590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http://www.wiwiwiki.net/index.php/Datei:Exchange_rates_dkk_eur_usd.PNG</a:t>
            </a:r>
          </a:p>
        </p:txBody>
      </p:sp>
    </p:spTree>
    <p:extLst>
      <p:ext uri="{BB962C8B-B14F-4D97-AF65-F5344CB8AC3E}">
        <p14:creationId xmlns:p14="http://schemas.microsoft.com/office/powerpoint/2010/main" val="677946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Magisches Vieleck der </a:t>
            </a:r>
            <a:r>
              <a:rPr lang="de-AT" dirty="0" smtClean="0"/>
              <a:t>Wirtschaftspolitik</a:t>
            </a:r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4</a:t>
            </a:fld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11" r="16881"/>
          <a:stretch/>
        </p:blipFill>
        <p:spPr bwMode="auto">
          <a:xfrm>
            <a:off x="1333984" y="1628800"/>
            <a:ext cx="6480720" cy="4926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34577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Fixe Wechselkurse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AT" dirty="0" smtClean="0"/>
              <a:t>Intervention der Notenbank</a:t>
            </a:r>
          </a:p>
          <a:p>
            <a:r>
              <a:rPr lang="de-AT" dirty="0" smtClean="0"/>
              <a:t>Gesetzlich festgelegter WK</a:t>
            </a:r>
          </a:p>
          <a:p>
            <a:r>
              <a:rPr lang="de-AT" dirty="0" smtClean="0"/>
              <a:t>Currency Board</a:t>
            </a:r>
          </a:p>
          <a:p>
            <a:r>
              <a:rPr lang="de-AT" dirty="0" smtClean="0"/>
              <a:t>Bandbreiten (EWS)</a:t>
            </a:r>
          </a:p>
          <a:p>
            <a:r>
              <a:rPr lang="de-AT" dirty="0" smtClean="0"/>
              <a:t>Komplettübernahme einer Fremdwährung (Montenegro </a:t>
            </a:r>
            <a:r>
              <a:rPr lang="de-AT" dirty="0"/>
              <a:t>und </a:t>
            </a:r>
            <a:r>
              <a:rPr lang="de-AT" dirty="0" smtClean="0"/>
              <a:t>Kosovo </a:t>
            </a:r>
            <a:r>
              <a:rPr lang="de-AT" dirty="0"/>
              <a:t>verwenden </a:t>
            </a:r>
            <a:r>
              <a:rPr lang="de-AT" dirty="0" smtClean="0"/>
              <a:t>den Euro)</a:t>
            </a:r>
          </a:p>
          <a:p>
            <a:r>
              <a:rPr lang="de-AT" dirty="0" smtClean="0"/>
              <a:t>Währungsunion – stärkste Form der Fixierung eines Wechselkurses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6057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Vor- und Nachteile fixer WK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Vorteile</a:t>
            </a:r>
          </a:p>
          <a:p>
            <a:pPr lvl="1"/>
            <a:r>
              <a:rPr lang="de-AT" dirty="0" smtClean="0"/>
              <a:t>Exporte, Importe und internationale Investitionen werden erleichtert</a:t>
            </a:r>
          </a:p>
          <a:p>
            <a:pPr lvl="1"/>
            <a:r>
              <a:rPr lang="de-AT" dirty="0" smtClean="0"/>
              <a:t>Verhinderung von destabiliserender Spekulation</a:t>
            </a:r>
          </a:p>
          <a:p>
            <a:r>
              <a:rPr lang="de-AT" dirty="0" smtClean="0"/>
              <a:t>Nachteile</a:t>
            </a:r>
          </a:p>
          <a:p>
            <a:pPr lvl="1"/>
            <a:r>
              <a:rPr lang="de-AT" dirty="0" smtClean="0"/>
              <a:t>Destabilisierende Spekulation</a:t>
            </a:r>
          </a:p>
          <a:p>
            <a:pPr lvl="1"/>
            <a:r>
              <a:rPr lang="de-AT" dirty="0" smtClean="0"/>
              <a:t>Wechselkurs als Schockabsorber geht verloren</a:t>
            </a:r>
          </a:p>
          <a:p>
            <a:pPr lvl="1"/>
            <a:r>
              <a:rPr lang="de-AT" dirty="0" smtClean="0"/>
              <a:t>Notenbank verliert geldpolitische Autonomie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1586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Geldpolitk bei fixem WK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42</a:t>
            </a:fld>
            <a:endParaRPr lang="en-GB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42" y="1600200"/>
            <a:ext cx="761731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7504" y="6237312"/>
            <a:ext cx="7363252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100" dirty="0"/>
              <a:t>https://www.godmode-trader.de/artikel/eurodaenische-krone-ein-zweites-debakel-wie-beim-franken,4101386</a:t>
            </a:r>
          </a:p>
        </p:txBody>
      </p:sp>
    </p:spTree>
    <p:extLst>
      <p:ext uri="{BB962C8B-B14F-4D97-AF65-F5344CB8AC3E}">
        <p14:creationId xmlns:p14="http://schemas.microsoft.com/office/powerpoint/2010/main" val="10538238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Flexible WK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smtClean="0"/>
              <a:t>Vorteile</a:t>
            </a:r>
          </a:p>
          <a:p>
            <a:pPr lvl="1"/>
            <a:r>
              <a:rPr lang="de-AT" dirty="0" smtClean="0"/>
              <a:t>Vermeidung von langfristiger Fehlbewertung der nationalen Währung</a:t>
            </a:r>
          </a:p>
          <a:p>
            <a:pPr lvl="1"/>
            <a:r>
              <a:rPr lang="de-AT" dirty="0" smtClean="0"/>
              <a:t>Wechselkurs fungiert als Schockabsorber</a:t>
            </a:r>
          </a:p>
          <a:p>
            <a:pPr lvl="1"/>
            <a:r>
              <a:rPr lang="de-AT" dirty="0" smtClean="0"/>
              <a:t>Geldpolitische Autonomie</a:t>
            </a:r>
          </a:p>
          <a:p>
            <a:r>
              <a:rPr lang="de-AT" dirty="0" smtClean="0"/>
              <a:t>Nachteile</a:t>
            </a:r>
          </a:p>
          <a:p>
            <a:pPr lvl="1"/>
            <a:r>
              <a:rPr lang="de-AT" dirty="0" smtClean="0"/>
              <a:t>Unsicherheit wg stark schwankenden Wechselkursen</a:t>
            </a:r>
          </a:p>
          <a:p>
            <a:pPr lvl="1"/>
            <a:r>
              <a:rPr lang="de-AT" dirty="0" smtClean="0"/>
              <a:t>Destabilisierende Spekulation</a:t>
            </a:r>
          </a:p>
          <a:p>
            <a:pPr lvl="1"/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309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ende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32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Makroökonomische Gleichgewichte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5</a:t>
            </a:fld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600" y="1600200"/>
            <a:ext cx="5184575" cy="492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4987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Bereiche der Wirtschaftspolitik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AT" b="1" dirty="0" smtClean="0"/>
              <a:t>Geldpolitik</a:t>
            </a:r>
            <a:r>
              <a:rPr lang="de-AT" dirty="0" smtClean="0"/>
              <a:t>: Konventionelle vs unkonventionelle Geldpolitik</a:t>
            </a:r>
          </a:p>
          <a:p>
            <a:r>
              <a:rPr lang="de-AT" b="1" dirty="0" smtClean="0"/>
              <a:t>Fiskalpolitik</a:t>
            </a:r>
            <a:r>
              <a:rPr lang="de-AT" dirty="0" smtClean="0"/>
              <a:t>: Diskretionär vs automatische Stabilisatoren </a:t>
            </a:r>
          </a:p>
          <a:p>
            <a:r>
              <a:rPr lang="de-AT" b="1" dirty="0" smtClean="0"/>
              <a:t>Strukturpolitik</a:t>
            </a:r>
          </a:p>
          <a:p>
            <a:pPr lvl="1"/>
            <a:r>
              <a:rPr lang="de-AT" dirty="0" smtClean="0"/>
              <a:t>Regulierung von Faktor- und Gütermärkten (Wettbewerb steigern durch Deregulierung)</a:t>
            </a:r>
          </a:p>
          <a:p>
            <a:pPr lvl="1"/>
            <a:r>
              <a:rPr lang="de-AT" dirty="0" smtClean="0"/>
              <a:t>Marktversagen durch polit. Eingriffe vermeiden (Subvention von F&amp;E)</a:t>
            </a:r>
          </a:p>
          <a:p>
            <a:pPr lvl="1"/>
            <a:r>
              <a:rPr lang="de-AT" dirty="0">
                <a:hlinkClick r:id="rId2"/>
              </a:rPr>
              <a:t>https://</a:t>
            </a:r>
            <a:r>
              <a:rPr lang="de-AT" dirty="0" smtClean="0">
                <a:hlinkClick r:id="rId2"/>
              </a:rPr>
              <a:t>www.ecb.europa.eu/press/key/date/2016/html/sp160617.en.html</a:t>
            </a:r>
            <a:endParaRPr lang="de-AT" dirty="0" smtClean="0"/>
          </a:p>
          <a:p>
            <a:pPr marL="457200" lvl="1" indent="0">
              <a:buNone/>
            </a:pPr>
            <a:endParaRPr lang="de-A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520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Makroökonomische</a:t>
            </a:r>
            <a:r>
              <a:rPr lang="en-GB" dirty="0"/>
              <a:t> Performance </a:t>
            </a:r>
            <a:r>
              <a:rPr lang="en-GB" dirty="0" err="1"/>
              <a:t>europäischer</a:t>
            </a:r>
            <a:r>
              <a:rPr lang="en-GB" dirty="0"/>
              <a:t> </a:t>
            </a:r>
            <a:r>
              <a:rPr lang="en-GB" dirty="0" err="1"/>
              <a:t>Volkswirtschaften</a:t>
            </a:r>
            <a:r>
              <a:rPr lang="en-GB" dirty="0"/>
              <a:t>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97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BIP 2015, EU-28, Mrd EUR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8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49" y="1844824"/>
            <a:ext cx="7985502" cy="3847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836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BIP pc 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9</a:t>
            </a:fld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60848"/>
            <a:ext cx="8133013" cy="3751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62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1214</Words>
  <Application>Microsoft Office PowerPoint</Application>
  <PresentationFormat>On-screen Show (4:3)</PresentationFormat>
  <Paragraphs>235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Standorte, Verflechtungen und regionale Disparitäten VO 1</vt:lpstr>
      <vt:lpstr>Inhalte</vt:lpstr>
      <vt:lpstr>Makropolitik (macroeconomic policies)</vt:lpstr>
      <vt:lpstr>Magisches Vieleck der Wirtschaftspolitik</vt:lpstr>
      <vt:lpstr>Makroökonomische Gleichgewichte</vt:lpstr>
      <vt:lpstr>Bereiche der Wirtschaftspolitik</vt:lpstr>
      <vt:lpstr>Makroökonomische Performance europäischer Volkswirtschaften </vt:lpstr>
      <vt:lpstr>BIP 2015, EU-28, Mrd EUR</vt:lpstr>
      <vt:lpstr>BIP pc 2016</vt:lpstr>
      <vt:lpstr>Wachstum, real, 2005–2015</vt:lpstr>
      <vt:lpstr>Arbeitslosenquote, EU-28, 2016</vt:lpstr>
      <vt:lpstr>Inflation</vt:lpstr>
      <vt:lpstr>Staatsschulden 2015, EU-28, % BIP</vt:lpstr>
      <vt:lpstr>Leistungsbilanz, EU-28, % BIP</vt:lpstr>
      <vt:lpstr>Einkommensverteilung (S80/S20)</vt:lpstr>
      <vt:lpstr>Performance der eurozone – eine enttäuschung</vt:lpstr>
      <vt:lpstr>Eurozone, reales BIP 1991-2016</vt:lpstr>
      <vt:lpstr>Verlorenes Jahrzehnt…(reales BIP, 2007=100)</vt:lpstr>
      <vt:lpstr>Divergenz in der Eurozone, reales BIP, 2007=100</vt:lpstr>
      <vt:lpstr>Geringes Wachstum – auch in Vorzeigeland DE</vt:lpstr>
      <vt:lpstr>Thematischer Überblick </vt:lpstr>
      <vt:lpstr>Einige Leitfragen</vt:lpstr>
      <vt:lpstr>Die Rolle des Wechselkurs I</vt:lpstr>
      <vt:lpstr>Die Rolle des Wechselkurs II</vt:lpstr>
      <vt:lpstr>Schocks und Geld- und Fiskalpolitik </vt:lpstr>
      <vt:lpstr>Konvergenz</vt:lpstr>
      <vt:lpstr>Geburt des Euro</vt:lpstr>
      <vt:lpstr>Schönwetterphase und Krise</vt:lpstr>
      <vt:lpstr>Rettungsaktionen</vt:lpstr>
      <vt:lpstr>Zukunft des Euro</vt:lpstr>
      <vt:lpstr>Wechselkurse</vt:lpstr>
      <vt:lpstr>Basics</vt:lpstr>
      <vt:lpstr>Makroökonomische Effekte von Aufwertungen</vt:lpstr>
      <vt:lpstr>Makroökonomische Effekte von Abwertungen</vt:lpstr>
      <vt:lpstr>Determinanten des Wechselkurs</vt:lpstr>
      <vt:lpstr>Theorien der Wechselkursentwicklung</vt:lpstr>
      <vt:lpstr>Weitere Einflussfaktoren auf den Wechselkurs</vt:lpstr>
      <vt:lpstr>Wechselkurspolitik</vt:lpstr>
      <vt:lpstr>Fix und flexibel</vt:lpstr>
      <vt:lpstr>Fixe Wechselkurse</vt:lpstr>
      <vt:lpstr>Vor- und Nachteile fixer WK</vt:lpstr>
      <vt:lpstr>Geldpolitk bei fixem WK</vt:lpstr>
      <vt:lpstr>Flexible WK</vt:lpstr>
      <vt:lpstr>ende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Standorte, Verflechtungen und regionale Disparitäten I</dc:title>
  <dc:creator>Christian Reiner</dc:creator>
  <cp:lastModifiedBy>Christian Reiner</cp:lastModifiedBy>
  <cp:revision>52</cp:revision>
  <dcterms:created xsi:type="dcterms:W3CDTF">2017-03-19T16:35:34Z</dcterms:created>
  <dcterms:modified xsi:type="dcterms:W3CDTF">2017-03-31T05:44:56Z</dcterms:modified>
</cp:coreProperties>
</file>